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pscience.iop.org/article/10.1088/1755-1315/781/4/042003/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2.arb.ca.gov/news/california-moves-accelerate-100-new-zero-emission-vehicle-sales-203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bleau.cnra.ca.gov/t/CNRA_CEC_PUBLIC/views/DMVDataPortal/STOCK_Dashboard?%3Adisplay_count=n&amp;%3Aembed=y&amp;%3AisGuestRedirectFromVizportal=y&amp;%3Aorigin=viz_share_link&amp;%3AshowAppBanner=false&amp;%3AshowVizHome=n" TargetMode="External"/><Relationship Id="rId3" Type="http://schemas.openxmlformats.org/officeDocument/2006/relationships/hyperlink" Target="https://tableau.cnra.ca.gov/t/CNRA_CEC_PUBLIC/views/DMVDataPortal/STOCK_Dashboard?%3Adisplay_count=n&amp;%3Aembed=y&amp;%3AisGuestRedirectFromVizportal=y&amp;%3Aorigin=viz_share_link&amp;%3AshowAppBanner=false&amp;%3AshowVizHome=n" TargetMode="External"/><Relationship Id="rId4" Type="http://schemas.openxmlformats.org/officeDocument/2006/relationships/hyperlink" Target="https://tableau.cnra.ca.gov/t/CNRA_CEC_PUBLIC/views/DMVDataPortal/STOCK_Dashboard?%3Adisplay_count=n&amp;%3Aembed=y&amp;%3AisGuestRedirectFromVizportal=y&amp;%3Aorigin=viz_share_link&amp;%3AshowAppBanner=false&amp;%3AshowVizHome=n" TargetMode="External"/><Relationship Id="rId5" Type="http://schemas.openxmlformats.org/officeDocument/2006/relationships/hyperlink" Target="https://www.sfexaminer.com/news/bay-area-news/over-half-of-new-cars-on-bay-area-roads-are-now-electrified/article_bd68e08a-0b1e-11ee-9a2c-ffde9803f3a4.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pglobal.com/mobility/en/research-analysis/firstever-major-us-metro-area-hits-50-electrified-vehicle-regi.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lmatters.org/environment/2023/01/california-electric-cars-gri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a098f2b59f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a098f2b59f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2ab4aceb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2ab4aceb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Fangjun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我们根据现有充电站和充电汽车的比例关系预测的2035年需要的充电桩数据</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2ab4aceb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2ab4aceb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Fangjun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2ab4ace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2ab4ace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Guanhua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098f2b59f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098f2b59f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Guanhua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Charging Stations Distribution</a:t>
            </a:r>
            <a:endParaRPr/>
          </a:p>
          <a:p>
            <a:pPr indent="0" lvl="0" marL="0" rtl="0" algn="l">
              <a:spcBef>
                <a:spcPts val="0"/>
              </a:spcBef>
              <a:spcAft>
                <a:spcPts val="0"/>
              </a:spcAft>
              <a:buNone/>
            </a:pPr>
            <a:r>
              <a:rPr lang="en" u="sng">
                <a:solidFill>
                  <a:schemeClr val="hlink"/>
                </a:solidFill>
                <a:hlinkClick r:id="rId2"/>
              </a:rPr>
              <a:t>https://iopscience.iop.org/article/10.1088/1755-1315/781/4/042003/pdf</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2ab4aceb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2ab4ace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Guanhua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2ab4aceb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2ab4aceb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types of EV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types of Charging stations:</a:t>
            </a:r>
            <a:endParaRPr/>
          </a:p>
          <a:p>
            <a:pPr indent="0" lvl="0" marL="0" rtl="0" algn="l">
              <a:spcBef>
                <a:spcPts val="0"/>
              </a:spcBef>
              <a:spcAft>
                <a:spcPts val="0"/>
              </a:spcAft>
              <a:buNone/>
            </a:pPr>
            <a:r>
              <a:rPr lang="en"/>
              <a:t>	DC Chargers are </a:t>
            </a:r>
            <a:r>
              <a:rPr lang="en"/>
              <a:t>designed</a:t>
            </a:r>
            <a:r>
              <a:rPr lang="en"/>
              <a:t> for the electric cars road trips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098f2b59f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098f2b59f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Commute: </a:t>
            </a:r>
            <a:endParaRPr/>
          </a:p>
          <a:p>
            <a:pPr indent="457200" lvl="0" marL="0" rtl="0" algn="l">
              <a:spcBef>
                <a:spcPts val="0"/>
              </a:spcBef>
              <a:spcAft>
                <a:spcPts val="0"/>
              </a:spcAft>
              <a:buNone/>
            </a:pPr>
            <a:r>
              <a:rPr lang="en"/>
              <a:t>there are no timestamps, inflows, outflows</a:t>
            </a:r>
            <a:endParaRPr/>
          </a:p>
          <a:p>
            <a:pPr indent="457200" lvl="0" marL="0" rtl="0" algn="l">
              <a:spcBef>
                <a:spcPts val="0"/>
              </a:spcBef>
              <a:spcAft>
                <a:spcPts val="0"/>
              </a:spcAft>
              <a:buNone/>
            </a:pPr>
            <a:r>
              <a:rPr lang="en"/>
              <a:t>All locations are encoded</a:t>
            </a:r>
            <a:endParaRPr/>
          </a:p>
          <a:p>
            <a:pPr indent="457200" lvl="0" marL="0" rtl="0" algn="l">
              <a:spcBef>
                <a:spcPts val="0"/>
              </a:spcBef>
              <a:spcAft>
                <a:spcPts val="0"/>
              </a:spcAft>
              <a:buNone/>
            </a:pPr>
            <a:r>
              <a:rPr lang="en"/>
              <a:t>Don’t know the meaning of 6 digits number → use coordinates to figure out the starting and ending position of each flow</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2ab4aceb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2ab4aceb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Qinhan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a098f2b59f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a098f2b59f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advanced clean cars regulation got approved by </a:t>
            </a:r>
            <a:r>
              <a:rPr lang="en"/>
              <a:t>the</a:t>
            </a:r>
            <a:r>
              <a:rPr lang="en"/>
              <a:t> CARB, they aim to </a:t>
            </a:r>
            <a:r>
              <a:rPr lang="en"/>
              <a:t>achieve</a:t>
            </a:r>
            <a:r>
              <a:rPr lang="en"/>
              <a:t> 100% zero emission </a:t>
            </a:r>
            <a:r>
              <a:rPr lang="en"/>
              <a:t>vehicle</a:t>
            </a:r>
            <a:r>
              <a:rPr lang="en"/>
              <a:t> sales for new cars and light trucks by 2035. </a:t>
            </a:r>
            <a:endParaRPr/>
          </a:p>
          <a:p>
            <a:pPr indent="0" lvl="0" marL="0" rtl="0" algn="l">
              <a:spcBef>
                <a:spcPts val="0"/>
              </a:spcBef>
              <a:spcAft>
                <a:spcPts val="0"/>
              </a:spcAft>
              <a:buNone/>
            </a:pPr>
            <a:r>
              <a:rPr lang="en"/>
              <a:t>This policy indicates the urgent need to fight for climate change, GHG Emissions, and air pollutions.</a:t>
            </a:r>
            <a:endParaRPr/>
          </a:p>
          <a:p>
            <a:pPr indent="0" lvl="0" marL="0" rtl="0" algn="l">
              <a:spcBef>
                <a:spcPts val="0"/>
              </a:spcBef>
              <a:spcAft>
                <a:spcPts val="0"/>
              </a:spcAft>
              <a:buNone/>
            </a:pPr>
            <a:r>
              <a:rPr lang="en"/>
              <a:t>More importantly, it also fosters a market for clean, efficient, electric vehicles. </a:t>
            </a:r>
            <a:endParaRPr/>
          </a:p>
          <a:p>
            <a:pPr indent="0" lvl="0" marL="0" rtl="0" algn="l">
              <a:spcBef>
                <a:spcPts val="0"/>
              </a:spcBef>
              <a:spcAft>
                <a:spcPts val="0"/>
              </a:spcAft>
              <a:buNone/>
            </a:pPr>
            <a:r>
              <a:rPr lang="en"/>
              <a:t>According to the figure on the right, the </a:t>
            </a:r>
            <a:r>
              <a:rPr lang="en"/>
              <a:t>policy</a:t>
            </a:r>
            <a:r>
              <a:rPr lang="en"/>
              <a:t> anticipates a trend </a:t>
            </a:r>
            <a:r>
              <a:rPr lang="en"/>
              <a:t>approaching 100% 0 emission by 2035.</a:t>
            </a:r>
            <a:endParaRPr/>
          </a:p>
          <a:p>
            <a:pPr indent="0" lvl="0" marL="0" rtl="0" algn="l">
              <a:spcBef>
                <a:spcPts val="0"/>
              </a:spcBef>
              <a:spcAft>
                <a:spcPts val="0"/>
              </a:spcAft>
              <a:buNone/>
            </a:pPr>
            <a:r>
              <a:rPr lang="en" u="sng">
                <a:solidFill>
                  <a:schemeClr val="hlink"/>
                </a:solidFill>
                <a:hlinkClick r:id="rId2"/>
              </a:rPr>
              <a:t>https://ww2.arb.ca.gov/news/california-moves-accelerate-100-new-zero-emission-vehicle-sales-2035</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098f2b59f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098f2b59f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current situation in California, the vehicular population this year reached more than 34 million units. Within Bay Area, there are 5.2 million vehicles, which is around 15% of the overall vehicular count in California.</a:t>
            </a:r>
            <a:endParaRPr/>
          </a:p>
          <a:p>
            <a:pPr indent="0" lvl="0" marL="0" rtl="0" algn="l">
              <a:spcBef>
                <a:spcPts val="0"/>
              </a:spcBef>
              <a:spcAft>
                <a:spcPts val="0"/>
              </a:spcAft>
              <a:buNone/>
            </a:pPr>
            <a:r>
              <a:rPr lang="en"/>
              <a:t>Within this subset, the number of new energy vehicles in Bay Area reached approximately 340 thousand vehicles, and most of them are EVs.</a:t>
            </a:r>
            <a:endParaRPr/>
          </a:p>
          <a:p>
            <a:pPr indent="0" lvl="0" marL="0" rtl="0" algn="l">
              <a:spcBef>
                <a:spcPts val="0"/>
              </a:spcBef>
              <a:spcAft>
                <a:spcPts val="0"/>
              </a:spcAft>
              <a:buNone/>
            </a:pPr>
            <a:r>
              <a:rPr lang="en"/>
              <a:t>During March this year, nearly half of the newly registered vehicles were </a:t>
            </a:r>
            <a:r>
              <a:rPr lang="en"/>
              <a:t>classified</a:t>
            </a:r>
            <a:r>
              <a:rPr lang="en"/>
              <a:t> as electric vehicles, including both battery-electric vehicles and gasoline-electric hybrid vehicles. This trend further intensified in April. </a:t>
            </a:r>
            <a:endParaRPr/>
          </a:p>
          <a:p>
            <a:pPr indent="0" lvl="0" marL="0" rtl="0" algn="l">
              <a:spcBef>
                <a:spcPts val="0"/>
              </a:spcBef>
              <a:spcAft>
                <a:spcPts val="0"/>
              </a:spcAft>
              <a:buNone/>
            </a:pPr>
            <a:r>
              <a:rPr lang="en"/>
              <a:t>This trend is very encouraging and it enhances the possibility of </a:t>
            </a:r>
            <a:r>
              <a:rPr lang="en"/>
              <a:t>achieving</a:t>
            </a:r>
            <a:r>
              <a:rPr lang="en"/>
              <a:t> 0 emission vehicles in Bay Area.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California Vehicles Number</a:t>
            </a:r>
            <a:endParaRPr/>
          </a:p>
          <a:p>
            <a:pPr indent="0" lvl="0" marL="0" rtl="0" algn="l">
              <a:spcBef>
                <a:spcPts val="0"/>
              </a:spcBef>
              <a:spcAft>
                <a:spcPts val="0"/>
              </a:spcAft>
              <a:buNone/>
            </a:pPr>
            <a:r>
              <a:rPr lang="en" u="sng">
                <a:solidFill>
                  <a:schemeClr val="hlink"/>
                </a:solidFill>
                <a:hlinkClick r:id="rId2"/>
              </a:rPr>
              <a:t>https://tableau.cnra.ca.gov/t/CNRA_CEC_PUBLIC/views/DMVDataPortal/STOCK_Dashboard?%3Adisplay_count=n&amp;%3Aembed=y&amp;%3AisGuestRedirectFromVizportal=y&amp;%3Aorigin=viz_share_link&amp;%3AshowAppBanner=false&amp;%3AshowVizHome=n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湾区汽车数量</a:t>
            </a:r>
            <a:endParaRPr/>
          </a:p>
          <a:p>
            <a:pPr indent="0" lvl="0" marL="0" rtl="0" algn="l">
              <a:spcBef>
                <a:spcPts val="0"/>
              </a:spcBef>
              <a:spcAft>
                <a:spcPts val="0"/>
              </a:spcAft>
              <a:buNone/>
            </a:pPr>
            <a:r>
              <a:rPr lang="en" u="sng">
                <a:solidFill>
                  <a:schemeClr val="hlink"/>
                </a:solidFill>
                <a:hlinkClick r:id="rId3"/>
              </a:rPr>
              <a:t>https://tableau.cnra.ca.gov/t/CNRA_CEC_PUBLIC/views/DMVDataPortal/STOCK_Dashboard?%3Adisplay_count=n&amp;%3Aembed=y&amp;%3AisGuestRedirectFromVizportal=y&amp;%3Aorigin=viz_share_link&amp;%3AshowAppBanner=false&amp;%3AshowVizHome=n</a:t>
            </a: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湾区现有新能源车数量</a:t>
            </a:r>
            <a:endParaRPr>
              <a:solidFill>
                <a:schemeClr val="dk1"/>
              </a:solidFill>
            </a:endParaRPr>
          </a:p>
          <a:p>
            <a:pPr indent="0" lvl="0" marL="0" rtl="0" algn="l">
              <a:spcBef>
                <a:spcPts val="0"/>
              </a:spcBef>
              <a:spcAft>
                <a:spcPts val="0"/>
              </a:spcAft>
              <a:buNone/>
            </a:pPr>
            <a:r>
              <a:rPr lang="en" u="sng">
                <a:solidFill>
                  <a:schemeClr val="hlink"/>
                </a:solidFill>
                <a:hlinkClick r:id="rId4"/>
              </a:rPr>
              <a:t>https://tableau.cnra.ca.gov/t/CNRA_CEC_PUBLIC/views/DMVDataPortal/STOCK_Dashboard?%3Adisplay_count=n&amp;%3Aembed=y&amp;%3AisGuestRedirectFromVizportal=y&amp;%3Aorigin=viz_share_link&amp;%3AshowAppBanner=false&amp;%3AshowVizHome=n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湾区新能源车销售情况</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5"/>
              </a:rPr>
              <a:t>https://www.sfexaminer.com/news/bay-area-news/over-half-of-new-cars-on-bay-area-roads-are-now-electrified/article_bd68e08a-0b1e-11ee-9a2c-ffde9803f3a4.html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1cde593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1cde5933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With the understanding about our current situation, we would like to propose our problem statement and research questions. </a:t>
            </a:r>
            <a:endParaRPr/>
          </a:p>
          <a:p>
            <a:pPr indent="0" lvl="0" marL="0" rtl="0" algn="l">
              <a:spcBef>
                <a:spcPts val="0"/>
              </a:spcBef>
              <a:spcAft>
                <a:spcPts val="0"/>
              </a:spcAft>
              <a:buClr>
                <a:schemeClr val="dk1"/>
              </a:buClr>
              <a:buSzPts val="1100"/>
              <a:buFont typeface="Arial"/>
              <a:buNone/>
            </a:pPr>
            <a:r>
              <a:rPr lang="en"/>
              <a:t>The increasing number of EVs in bay area </a:t>
            </a:r>
            <a:r>
              <a:rPr lang="en"/>
              <a:t>addresses</a:t>
            </a:r>
            <a:r>
              <a:rPr lang="en"/>
              <a:t> less dependence on fossil fuels, shown on the </a:t>
            </a:r>
            <a:r>
              <a:rPr lang="en"/>
              <a:t>right</a:t>
            </a:r>
            <a:r>
              <a:rPr lang="en"/>
              <a:t>, the map indicates the percentage of EV ownership in Bay Area.</a:t>
            </a:r>
            <a:endParaRPr/>
          </a:p>
          <a:p>
            <a:pPr indent="0" lvl="0" marL="0" rtl="0" algn="l">
              <a:spcBef>
                <a:spcPts val="0"/>
              </a:spcBef>
              <a:spcAft>
                <a:spcPts val="0"/>
              </a:spcAft>
              <a:buClr>
                <a:schemeClr val="dk1"/>
              </a:buClr>
              <a:buSzPts val="1100"/>
              <a:buFont typeface="Arial"/>
              <a:buNone/>
            </a:pPr>
            <a:r>
              <a:rPr lang="en"/>
              <a:t>However, we have also realized another concerns about lack of EV Charging Stations distributed in the Bay Area. </a:t>
            </a:r>
            <a:endParaRPr/>
          </a:p>
          <a:p>
            <a:pPr indent="0" lvl="0" marL="0" rtl="0" algn="l">
              <a:spcBef>
                <a:spcPts val="0"/>
              </a:spcBef>
              <a:spcAft>
                <a:spcPts val="0"/>
              </a:spcAft>
              <a:buClr>
                <a:schemeClr val="dk1"/>
              </a:buClr>
              <a:buSzPts val="1100"/>
              <a:buFont typeface="Arial"/>
              <a:buNone/>
            </a:pPr>
            <a:r>
              <a:rPr lang="en"/>
              <a:t>To be more specific, the distribution and management of EV charging stations, informed by the temporal and spatial charging behaviors, are not yet fully understood. </a:t>
            </a:r>
            <a:endParaRPr/>
          </a:p>
          <a:p>
            <a:pPr indent="0" lvl="0" marL="0" rtl="0" algn="l">
              <a:spcBef>
                <a:spcPts val="0"/>
              </a:spcBef>
              <a:spcAft>
                <a:spcPts val="0"/>
              </a:spcAft>
              <a:buClr>
                <a:schemeClr val="dk1"/>
              </a:buClr>
              <a:buSzPts val="1100"/>
              <a:buFont typeface="Arial"/>
              <a:buNone/>
            </a:pPr>
            <a:r>
              <a:rPr lang="en"/>
              <a:t>This knowledge gap poses a challenge to urban planners, policymakers, and </a:t>
            </a:r>
            <a:r>
              <a:rPr lang="en"/>
              <a:t>stakeholders</a:t>
            </a:r>
            <a:r>
              <a:rPr lang="en"/>
              <a:t> who cares about EV charger </a:t>
            </a:r>
            <a:r>
              <a:rPr lang="en"/>
              <a:t>availability and </a:t>
            </a:r>
            <a:r>
              <a:rPr lang="en"/>
              <a:t>environmental sustainability in Bay Area. </a:t>
            </a:r>
            <a:endParaRPr/>
          </a:p>
          <a:p>
            <a:pPr indent="0" lvl="0" marL="0" rtl="0" algn="l">
              <a:spcBef>
                <a:spcPts val="0"/>
              </a:spcBef>
              <a:spcAft>
                <a:spcPts val="0"/>
              </a:spcAft>
              <a:buClr>
                <a:schemeClr val="dk1"/>
              </a:buClr>
              <a:buSzPts val="1100"/>
              <a:buFont typeface="Arial"/>
              <a:buNone/>
            </a:pPr>
            <a:r>
              <a:rPr lang="en"/>
              <a:t>Therefore, we ask the main question of our research: How can the human mobility patterns of charging behavior in the Bay Area be analyzed to improve the distribution and management of Electric Vehicle Charging for current use and future expansion?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https://www.spglobal.com/mobility/en/research-analysis/firstever-major-us-metro-area-hits-50-electrified-vehicle-regi.html</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098f2b59f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098f2b59f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get into the application of </a:t>
            </a:r>
            <a:r>
              <a:rPr lang="en">
                <a:solidFill>
                  <a:schemeClr val="dk1"/>
                </a:solidFill>
              </a:rPr>
              <a:t>human mobility and data sources, we have predicted the number of EVs in 2035 based on the growth factor, based on our calculations, the new EVs in Bay Area will reach 2.21 million. </a:t>
            </a:r>
            <a:endParaRPr>
              <a:solidFill>
                <a:schemeClr val="dk1"/>
              </a:solidFill>
            </a:endParaRPr>
          </a:p>
          <a:p>
            <a:pPr indent="0" lvl="0" marL="0" rtl="0" algn="l">
              <a:spcBef>
                <a:spcPts val="0"/>
              </a:spcBef>
              <a:spcAft>
                <a:spcPts val="0"/>
              </a:spcAft>
              <a:buNone/>
            </a:pPr>
            <a:r>
              <a:rPr lang="en">
                <a:solidFill>
                  <a:schemeClr val="dk1"/>
                </a:solidFill>
              </a:rPr>
              <a:t>According to official government projections, an estimated 12.5 million new energy vehicles are anticipated to be in circulation in California by the year 2035.</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预测数量</a:t>
            </a:r>
            <a:endParaRPr/>
          </a:p>
          <a:p>
            <a:pPr indent="0" lvl="0" marL="0" rtl="0" algn="l">
              <a:spcBef>
                <a:spcPts val="0"/>
              </a:spcBef>
              <a:spcAft>
                <a:spcPts val="0"/>
              </a:spcAft>
              <a:buNone/>
            </a:pPr>
            <a:r>
              <a:rPr lang="en" u="sng">
                <a:solidFill>
                  <a:schemeClr val="hlink"/>
                </a:solidFill>
                <a:hlinkClick r:id="rId2"/>
              </a:rPr>
              <a:t>https://calmatters.org/environment/2023/01/california-electric-cars-grid/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098f2b59f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098f2b59f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Fangjun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098f2b59f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098f2b59f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Fangjun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1dcdcf61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1dcdcf61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Fangjun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2ab4ace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2ab4aceb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Fangjun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8.jpg"/><Relationship Id="rId5" Type="http://schemas.openxmlformats.org/officeDocument/2006/relationships/image" Target="../media/image21.jpg"/><Relationship Id="rId6" Type="http://schemas.openxmlformats.org/officeDocument/2006/relationships/image" Target="../media/image20.jpg"/><Relationship Id="rId7" Type="http://schemas.openxmlformats.org/officeDocument/2006/relationships/image" Target="../media/image22.jpg"/><Relationship Id="rId8"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33.png"/><Relationship Id="rId8"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fdc.energy.gov/fuels/electricity_locations.html#/analyze?fuel=ELEC" TargetMode="External"/><Relationship Id="rId4" Type="http://schemas.openxmlformats.org/officeDocument/2006/relationships/hyperlink" Target="https://afdc.energy.gov/fuels/electricity_locations.html#/analyze?fuel=ELEC" TargetMode="External"/><Relationship Id="rId9" Type="http://schemas.openxmlformats.org/officeDocument/2006/relationships/image" Target="../media/image2.png"/><Relationship Id="rId5" Type="http://schemas.openxmlformats.org/officeDocument/2006/relationships/hyperlink" Target="https://www.census.gov/geographies/mapping-files/time-series/geo/cartographic-boundary.html" TargetMode="External"/><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620">
                <a:latin typeface="Times New Roman"/>
                <a:ea typeface="Times New Roman"/>
                <a:cs typeface="Times New Roman"/>
                <a:sym typeface="Times New Roman"/>
              </a:rPr>
              <a:t>Recommendations for the Distribution of Charging Stations in 2035</a:t>
            </a:r>
            <a:endParaRPr b="1" sz="3620">
              <a:latin typeface="Times New Roman"/>
              <a:ea typeface="Times New Roman"/>
              <a:cs typeface="Times New Roman"/>
              <a:sym typeface="Times New Roman"/>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35"/>
              <a:buNone/>
            </a:pPr>
            <a:r>
              <a:rPr lang="en" sz="1540">
                <a:latin typeface="Times New Roman"/>
                <a:ea typeface="Times New Roman"/>
                <a:cs typeface="Times New Roman"/>
                <a:sym typeface="Times New Roman"/>
              </a:rPr>
              <a:t>Group member: Fangjun Kong, Yicheng Wei, Qinhan Zhou, </a:t>
            </a:r>
            <a:r>
              <a:rPr lang="en" sz="1540">
                <a:latin typeface="Times New Roman"/>
                <a:ea typeface="Times New Roman"/>
                <a:cs typeface="Times New Roman"/>
                <a:sym typeface="Times New Roman"/>
              </a:rPr>
              <a:t>Guanhua Fu</a:t>
            </a:r>
            <a:endParaRPr sz="1540">
              <a:latin typeface="Times New Roman"/>
              <a:ea typeface="Times New Roman"/>
              <a:cs typeface="Times New Roman"/>
              <a:sym typeface="Times New Roman"/>
            </a:endParaRPr>
          </a:p>
        </p:txBody>
      </p:sp>
      <p:sp>
        <p:nvSpPr>
          <p:cNvPr id="61" name="Google Shape;61;p13"/>
          <p:cNvSpPr txBox="1"/>
          <p:nvPr/>
        </p:nvSpPr>
        <p:spPr>
          <a:xfrm>
            <a:off x="656700" y="4723075"/>
            <a:ext cx="25428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highlight>
                  <a:schemeClr val="dk1"/>
                </a:highlight>
                <a:latin typeface="Times New Roman"/>
                <a:ea typeface="Times New Roman"/>
                <a:cs typeface="Times New Roman"/>
                <a:sym typeface="Times New Roman"/>
              </a:rPr>
              <a:t>CIVENG C263H Professor Marta Gonzalez</a:t>
            </a:r>
            <a:endParaRPr sz="1000">
              <a:solidFill>
                <a:schemeClr val="lt1"/>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nvSpPr>
        <p:spPr>
          <a:xfrm>
            <a:off x="457200" y="365750"/>
            <a:ext cx="519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Population Density Contrast Electric Vehicles</a:t>
            </a:r>
            <a:endParaRPr b="1" sz="2000">
              <a:solidFill>
                <a:schemeClr val="dk1"/>
              </a:solidFill>
              <a:latin typeface="Times New Roman"/>
              <a:ea typeface="Times New Roman"/>
              <a:cs typeface="Times New Roman"/>
              <a:sym typeface="Times New Roman"/>
            </a:endParaRPr>
          </a:p>
        </p:txBody>
      </p:sp>
      <p:pic>
        <p:nvPicPr>
          <p:cNvPr id="153" name="Google Shape;153;p22"/>
          <p:cNvPicPr preferRelativeResize="0"/>
          <p:nvPr/>
        </p:nvPicPr>
        <p:blipFill>
          <a:blip r:embed="rId3">
            <a:alphaModFix/>
          </a:blip>
          <a:stretch>
            <a:fillRect/>
          </a:stretch>
        </p:blipFill>
        <p:spPr>
          <a:xfrm>
            <a:off x="803950" y="937450"/>
            <a:ext cx="3227871" cy="3729875"/>
          </a:xfrm>
          <a:prstGeom prst="rect">
            <a:avLst/>
          </a:prstGeom>
          <a:noFill/>
          <a:ln>
            <a:noFill/>
          </a:ln>
        </p:spPr>
      </p:pic>
      <p:pic>
        <p:nvPicPr>
          <p:cNvPr id="154" name="Google Shape;154;p22"/>
          <p:cNvPicPr preferRelativeResize="0"/>
          <p:nvPr/>
        </p:nvPicPr>
        <p:blipFill>
          <a:blip r:embed="rId4">
            <a:alphaModFix/>
          </a:blip>
          <a:stretch>
            <a:fillRect/>
          </a:stretch>
        </p:blipFill>
        <p:spPr>
          <a:xfrm>
            <a:off x="4634100" y="1351338"/>
            <a:ext cx="3511449" cy="290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nvSpPr>
        <p:spPr>
          <a:xfrm>
            <a:off x="457200" y="365760"/>
            <a:ext cx="2206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Network Analysis</a:t>
            </a:r>
            <a:endParaRPr b="1" sz="2000">
              <a:solidFill>
                <a:schemeClr val="dk1"/>
              </a:solidFill>
              <a:latin typeface="Times New Roman"/>
              <a:ea typeface="Times New Roman"/>
              <a:cs typeface="Times New Roman"/>
              <a:sym typeface="Times New Roman"/>
            </a:endParaRPr>
          </a:p>
        </p:txBody>
      </p:sp>
      <p:sp>
        <p:nvSpPr>
          <p:cNvPr id="160" name="Google Shape;160;p23"/>
          <p:cNvSpPr txBox="1"/>
          <p:nvPr/>
        </p:nvSpPr>
        <p:spPr>
          <a:xfrm>
            <a:off x="681775" y="984900"/>
            <a:ext cx="7695300" cy="3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Nodes</a:t>
            </a:r>
            <a:r>
              <a:rPr lang="en" sz="1200" u="sng">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In the context of EV networks, our nodes represent different geographic areas within the Bay Area that have been identified by population density ranges, which is the geographic points of city.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Links:</a:t>
            </a:r>
            <a:r>
              <a:rPr lang="en" sz="1200">
                <a:solidFill>
                  <a:schemeClr val="dk1"/>
                </a:solidFill>
                <a:latin typeface="Times New Roman"/>
                <a:ea typeface="Times New Roman"/>
                <a:cs typeface="Times New Roman"/>
                <a:sym typeface="Times New Roman"/>
              </a:rPr>
              <a:t> Links represent the paths connecting these nodes, representing potential travel routes for EV users.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Weighted or Not:</a:t>
            </a:r>
            <a:r>
              <a:rPr lang="en" sz="1200">
                <a:solidFill>
                  <a:schemeClr val="dk1"/>
                </a:solidFill>
                <a:latin typeface="Times New Roman"/>
                <a:ea typeface="Times New Roman"/>
                <a:cs typeface="Times New Roman"/>
                <a:sym typeface="Times New Roman"/>
              </a:rPr>
              <a:t> The network was weighted by the number of charging stations in each area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Directed or Not:</a:t>
            </a:r>
            <a:r>
              <a:rPr lang="en" sz="1200">
                <a:solidFill>
                  <a:schemeClr val="dk1"/>
                </a:solidFill>
                <a:latin typeface="Times New Roman"/>
                <a:ea typeface="Times New Roman"/>
                <a:cs typeface="Times New Roman"/>
                <a:sym typeface="Times New Roman"/>
              </a:rPr>
              <a:t> The network is directed since the flow of EV users would be in specific directions from their original counties and then to their destinations.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Small-World Property:</a:t>
            </a:r>
            <a:r>
              <a:rPr b="1" i="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Waiting to be tested if the network has many tightly knit clusters with some shortcuts connecting them, it may exhibit small-world properties, which can be advantageous for efficiency in travel and energy distribution.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Statistical Data:</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Number of Users:</a:t>
            </a:r>
            <a:r>
              <a:rPr lang="en" sz="1200">
                <a:solidFill>
                  <a:schemeClr val="dk1"/>
                </a:solidFill>
                <a:latin typeface="Times New Roman"/>
                <a:ea typeface="Times New Roman"/>
                <a:cs typeface="Times New Roman"/>
                <a:sym typeface="Times New Roman"/>
              </a:rPr>
              <a:t> Represent the count of EVs in each city.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Visited Locations:</a:t>
            </a:r>
            <a:r>
              <a:rPr lang="en" sz="1200">
                <a:solidFill>
                  <a:schemeClr val="dk1"/>
                </a:solidFill>
                <a:latin typeface="Times New Roman"/>
                <a:ea typeface="Times New Roman"/>
                <a:cs typeface="Times New Roman"/>
                <a:sym typeface="Times New Roman"/>
              </a:rPr>
              <a:t> Represent the count of unique charging stations and geographic areas visited by EV users.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Trip Production and Attraction: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Trip Production:</a:t>
            </a:r>
            <a:r>
              <a:rPr lang="en" sz="1200">
                <a:solidFill>
                  <a:schemeClr val="dk1"/>
                </a:solidFill>
                <a:latin typeface="Times New Roman"/>
                <a:ea typeface="Times New Roman"/>
                <a:cs typeface="Times New Roman"/>
                <a:sym typeface="Times New Roman"/>
              </a:rPr>
              <a:t> The number of trips originating from each node in the network, which might correlate with population density.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Trip Attraction:</a:t>
            </a:r>
            <a:r>
              <a:rPr lang="en" sz="1200">
                <a:solidFill>
                  <a:schemeClr val="dk1"/>
                </a:solidFill>
                <a:latin typeface="Times New Roman"/>
                <a:ea typeface="Times New Roman"/>
                <a:cs typeface="Times New Roman"/>
                <a:sym typeface="Times New Roman"/>
              </a:rPr>
              <a:t> The number of trips attracted to each node , likely influenced by the availability and capacity of charging stations.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Population: </a:t>
            </a:r>
            <a:r>
              <a:rPr lang="en" sz="1200">
                <a:solidFill>
                  <a:schemeClr val="dk1"/>
                </a:solidFill>
                <a:latin typeface="Times New Roman"/>
                <a:ea typeface="Times New Roman"/>
                <a:cs typeface="Times New Roman"/>
                <a:sym typeface="Times New Roman"/>
              </a:rPr>
              <a:t>The number of people living within each node, as indicated by the population density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 sz="1200" u="sng">
                <a:solidFill>
                  <a:schemeClr val="dk1"/>
                </a:solidFill>
                <a:latin typeface="Times New Roman"/>
                <a:ea typeface="Times New Roman"/>
                <a:cs typeface="Times New Roman"/>
                <a:sym typeface="Times New Roman"/>
              </a:rPr>
              <a:t>Area of Study:</a:t>
            </a:r>
            <a:r>
              <a:rPr lang="en" sz="1200">
                <a:solidFill>
                  <a:schemeClr val="dk1"/>
                </a:solidFill>
                <a:latin typeface="Times New Roman"/>
                <a:ea typeface="Times New Roman"/>
                <a:cs typeface="Times New Roman"/>
                <a:sym typeface="Times New Roman"/>
              </a:rPr>
              <a:t> The geographical boundaries of the Bay Area or the specific regions within it that you're focusing on.</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nvSpPr>
        <p:spPr>
          <a:xfrm>
            <a:off x="457200" y="365760"/>
            <a:ext cx="10527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Results</a:t>
            </a:r>
            <a:endParaRPr b="1" sz="2000">
              <a:solidFill>
                <a:schemeClr val="dk1"/>
              </a:solidFill>
              <a:latin typeface="Times New Roman"/>
              <a:ea typeface="Times New Roman"/>
              <a:cs typeface="Times New Roman"/>
              <a:sym typeface="Times New Roman"/>
            </a:endParaRPr>
          </a:p>
        </p:txBody>
      </p:sp>
      <p:sp>
        <p:nvSpPr>
          <p:cNvPr id="166" name="Google Shape;166;p24"/>
          <p:cNvSpPr txBox="1"/>
          <p:nvPr/>
        </p:nvSpPr>
        <p:spPr>
          <a:xfrm>
            <a:off x="670560" y="1005840"/>
            <a:ext cx="7740900" cy="11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We took the top 6 cities with the highest population </a:t>
            </a:r>
            <a:r>
              <a:rPr lang="en" sz="1800">
                <a:solidFill>
                  <a:schemeClr val="dk1"/>
                </a:solidFill>
                <a:latin typeface="Times New Roman"/>
                <a:ea typeface="Times New Roman"/>
                <a:cs typeface="Times New Roman"/>
                <a:sym typeface="Times New Roman"/>
              </a:rPr>
              <a:t>as examples,</a:t>
            </a:r>
            <a:r>
              <a:rPr lang="en" sz="1800">
                <a:solidFill>
                  <a:schemeClr val="dk1"/>
                </a:solidFill>
                <a:latin typeface="Times New Roman"/>
                <a:ea typeface="Times New Roman"/>
                <a:cs typeface="Times New Roman"/>
                <a:sym typeface="Times New Roman"/>
              </a:rPr>
              <a:t> summarized all the collected and estimated data. In the end, we found the differences between actual number of charging stations and estimated number of charging stations</a:t>
            </a:r>
            <a:endParaRPr sz="1800">
              <a:solidFill>
                <a:schemeClr val="dk1"/>
              </a:solidFill>
              <a:latin typeface="Times New Roman"/>
              <a:ea typeface="Times New Roman"/>
              <a:cs typeface="Times New Roman"/>
              <a:sym typeface="Times New Roman"/>
            </a:endParaRPr>
          </a:p>
        </p:txBody>
      </p:sp>
      <p:pic>
        <p:nvPicPr>
          <p:cNvPr id="167" name="Google Shape;167;p24"/>
          <p:cNvPicPr preferRelativeResize="0"/>
          <p:nvPr/>
        </p:nvPicPr>
        <p:blipFill rotWithShape="1">
          <a:blip r:embed="rId3">
            <a:alphaModFix/>
          </a:blip>
          <a:srcRect b="0" l="0" r="0" t="3119"/>
          <a:stretch/>
        </p:blipFill>
        <p:spPr>
          <a:xfrm>
            <a:off x="670550" y="2183475"/>
            <a:ext cx="7740899" cy="1520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nvSpPr>
        <p:spPr>
          <a:xfrm>
            <a:off x="457200" y="365760"/>
            <a:ext cx="4632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EV Charger Site Selection Suggestions</a:t>
            </a:r>
            <a:endParaRPr b="1" sz="2000">
              <a:solidFill>
                <a:schemeClr val="dk1"/>
              </a:solidFill>
              <a:latin typeface="Times New Roman"/>
              <a:ea typeface="Times New Roman"/>
              <a:cs typeface="Times New Roman"/>
              <a:sym typeface="Times New Roman"/>
            </a:endParaRPr>
          </a:p>
        </p:txBody>
      </p:sp>
      <p:sp>
        <p:nvSpPr>
          <p:cNvPr id="173" name="Google Shape;173;p25"/>
          <p:cNvSpPr txBox="1"/>
          <p:nvPr/>
        </p:nvSpPr>
        <p:spPr>
          <a:xfrm>
            <a:off x="1035750" y="1986897"/>
            <a:ext cx="7072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After considering the city's layout, charging stations for electric vehicles will be placed first in convenient locations like apartments, companies, shopping malls, and restaurants. At the same place, we can have charging stations with different power levels for different power conditions.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457200" y="365760"/>
            <a:ext cx="21462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Recommandation</a:t>
            </a:r>
            <a:endParaRPr b="1" sz="2000">
              <a:solidFill>
                <a:schemeClr val="dk1"/>
              </a:solidFill>
              <a:latin typeface="Times New Roman"/>
              <a:ea typeface="Times New Roman"/>
              <a:cs typeface="Times New Roman"/>
              <a:sym typeface="Times New Roman"/>
            </a:endParaRPr>
          </a:p>
        </p:txBody>
      </p:sp>
      <p:pic>
        <p:nvPicPr>
          <p:cNvPr id="179" name="Google Shape;179;p26"/>
          <p:cNvPicPr preferRelativeResize="0"/>
          <p:nvPr/>
        </p:nvPicPr>
        <p:blipFill rotWithShape="1">
          <a:blip r:embed="rId3">
            <a:alphaModFix/>
          </a:blip>
          <a:srcRect b="0" l="1774" r="1774" t="0"/>
          <a:stretch/>
        </p:blipFill>
        <p:spPr>
          <a:xfrm>
            <a:off x="2915425" y="1152322"/>
            <a:ext cx="5998624" cy="3200952"/>
          </a:xfrm>
          <a:prstGeom prst="rect">
            <a:avLst/>
          </a:prstGeom>
          <a:noFill/>
          <a:ln>
            <a:noFill/>
          </a:ln>
        </p:spPr>
      </p:pic>
      <p:pic>
        <p:nvPicPr>
          <p:cNvPr id="180" name="Google Shape;180;p26"/>
          <p:cNvPicPr preferRelativeResize="0"/>
          <p:nvPr/>
        </p:nvPicPr>
        <p:blipFill rotWithShape="1">
          <a:blip r:embed="rId4">
            <a:alphaModFix/>
          </a:blip>
          <a:srcRect b="0" l="9" r="9" t="0"/>
          <a:stretch/>
        </p:blipFill>
        <p:spPr>
          <a:xfrm>
            <a:off x="2871500" y="1148525"/>
            <a:ext cx="5998628" cy="2986350"/>
          </a:xfrm>
          <a:prstGeom prst="rect">
            <a:avLst/>
          </a:prstGeom>
          <a:noFill/>
          <a:ln>
            <a:noFill/>
          </a:ln>
        </p:spPr>
      </p:pic>
      <p:pic>
        <p:nvPicPr>
          <p:cNvPr id="181" name="Google Shape;181;p26"/>
          <p:cNvPicPr preferRelativeResize="0"/>
          <p:nvPr/>
        </p:nvPicPr>
        <p:blipFill rotWithShape="1">
          <a:blip r:embed="rId5">
            <a:alphaModFix/>
          </a:blip>
          <a:srcRect b="58" l="0" r="2095" t="3258"/>
          <a:stretch/>
        </p:blipFill>
        <p:spPr>
          <a:xfrm>
            <a:off x="2871500" y="1133799"/>
            <a:ext cx="5998623" cy="3117900"/>
          </a:xfrm>
          <a:prstGeom prst="rect">
            <a:avLst/>
          </a:prstGeom>
          <a:noFill/>
          <a:ln>
            <a:noFill/>
          </a:ln>
        </p:spPr>
      </p:pic>
      <p:pic>
        <p:nvPicPr>
          <p:cNvPr id="182" name="Google Shape;182;p26"/>
          <p:cNvPicPr preferRelativeResize="0"/>
          <p:nvPr/>
        </p:nvPicPr>
        <p:blipFill>
          <a:blip r:embed="rId6">
            <a:alphaModFix/>
          </a:blip>
          <a:stretch>
            <a:fillRect/>
          </a:stretch>
        </p:blipFill>
        <p:spPr>
          <a:xfrm>
            <a:off x="2871500" y="996115"/>
            <a:ext cx="6129424" cy="2997210"/>
          </a:xfrm>
          <a:prstGeom prst="rect">
            <a:avLst/>
          </a:prstGeom>
          <a:noFill/>
          <a:ln>
            <a:noFill/>
          </a:ln>
        </p:spPr>
      </p:pic>
      <p:pic>
        <p:nvPicPr>
          <p:cNvPr id="183" name="Google Shape;183;p26"/>
          <p:cNvPicPr preferRelativeResize="0"/>
          <p:nvPr/>
        </p:nvPicPr>
        <p:blipFill>
          <a:blip r:embed="rId7">
            <a:alphaModFix/>
          </a:blip>
          <a:stretch>
            <a:fillRect/>
          </a:stretch>
        </p:blipFill>
        <p:spPr>
          <a:xfrm>
            <a:off x="2806100" y="942288"/>
            <a:ext cx="6129425" cy="3104875"/>
          </a:xfrm>
          <a:prstGeom prst="rect">
            <a:avLst/>
          </a:prstGeom>
          <a:noFill/>
          <a:ln>
            <a:noFill/>
          </a:ln>
        </p:spPr>
      </p:pic>
      <p:pic>
        <p:nvPicPr>
          <p:cNvPr id="184" name="Google Shape;184;p26"/>
          <p:cNvPicPr preferRelativeResize="0"/>
          <p:nvPr/>
        </p:nvPicPr>
        <p:blipFill>
          <a:blip r:embed="rId8">
            <a:alphaModFix/>
          </a:blip>
          <a:stretch>
            <a:fillRect/>
          </a:stretch>
        </p:blipFill>
        <p:spPr>
          <a:xfrm>
            <a:off x="2729900" y="1006900"/>
            <a:ext cx="6260808" cy="3117900"/>
          </a:xfrm>
          <a:prstGeom prst="rect">
            <a:avLst/>
          </a:prstGeom>
          <a:noFill/>
          <a:ln>
            <a:noFill/>
          </a:ln>
        </p:spPr>
      </p:pic>
      <p:sp>
        <p:nvSpPr>
          <p:cNvPr id="185" name="Google Shape;185;p26"/>
          <p:cNvSpPr txBox="1"/>
          <p:nvPr/>
        </p:nvSpPr>
        <p:spPr>
          <a:xfrm>
            <a:off x="619350" y="1661325"/>
            <a:ext cx="1821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Company</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Apartment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Shopping center</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Supermarket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Hotel</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Restaurant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Park</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ppt_w</p:attrName>
                                        </p:attrNameLst>
                                      </p:cBhvr>
                                      <p:tavLst>
                                        <p:tav fmla="" tm="0">
                                          <p:val>
                                            <p:strVal val="0"/>
                                          </p:val>
                                        </p:tav>
                                        <p:tav fmla="" tm="100000">
                                          <p:val>
                                            <p:strVal val="#ppt_w"/>
                                          </p:val>
                                        </p:tav>
                                      </p:tavLst>
                                    </p:anim>
                                    <p:anim calcmode="lin" valueType="num">
                                      <p:cBhvr additive="base">
                                        <p:cTn dur="1000"/>
                                        <p:tgtEl>
                                          <p:spTgt spid="17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ppt_w</p:attrName>
                                        </p:attrNameLst>
                                      </p:cBhvr>
                                      <p:tavLst>
                                        <p:tav fmla="" tm="0">
                                          <p:val>
                                            <p:strVal val="0"/>
                                          </p:val>
                                        </p:tav>
                                        <p:tav fmla="" tm="100000">
                                          <p:val>
                                            <p:strVal val="#ppt_w"/>
                                          </p:val>
                                        </p:tav>
                                      </p:tavLst>
                                    </p:anim>
                                    <p:anim calcmode="lin" valueType="num">
                                      <p:cBhvr additive="base">
                                        <p:cTn dur="1000"/>
                                        <p:tgtEl>
                                          <p:spTgt spid="1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ppt_w</p:attrName>
                                        </p:attrNameLst>
                                      </p:cBhvr>
                                      <p:tavLst>
                                        <p:tav fmla="" tm="0">
                                          <p:val>
                                            <p:strVal val="0"/>
                                          </p:val>
                                        </p:tav>
                                        <p:tav fmla="" tm="100000">
                                          <p:val>
                                            <p:strVal val="#ppt_w"/>
                                          </p:val>
                                        </p:tav>
                                      </p:tavLst>
                                    </p:anim>
                                    <p:anim calcmode="lin" valueType="num">
                                      <p:cBhvr additive="base">
                                        <p:cTn dur="1000"/>
                                        <p:tgtEl>
                                          <p:spTgt spid="1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ppt_w</p:attrName>
                                        </p:attrNameLst>
                                      </p:cBhvr>
                                      <p:tavLst>
                                        <p:tav fmla="" tm="0">
                                          <p:val>
                                            <p:strVal val="0"/>
                                          </p:val>
                                        </p:tav>
                                        <p:tav fmla="" tm="100000">
                                          <p:val>
                                            <p:strVal val="#ppt_w"/>
                                          </p:val>
                                        </p:tav>
                                      </p:tavLst>
                                    </p:anim>
                                    <p:anim calcmode="lin" valueType="num">
                                      <p:cBhvr additive="base">
                                        <p:cTn dur="1000"/>
                                        <p:tgtEl>
                                          <p:spTgt spid="1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ppt_w</p:attrName>
                                        </p:attrNameLst>
                                      </p:cBhvr>
                                      <p:tavLst>
                                        <p:tav fmla="" tm="0">
                                          <p:val>
                                            <p:strVal val="0"/>
                                          </p:val>
                                        </p:tav>
                                        <p:tav fmla="" tm="100000">
                                          <p:val>
                                            <p:strVal val="#ppt_w"/>
                                          </p:val>
                                        </p:tav>
                                      </p:tavLst>
                                    </p:anim>
                                    <p:anim calcmode="lin" valueType="num">
                                      <p:cBhvr additive="base">
                                        <p:cTn dur="1000"/>
                                        <p:tgtEl>
                                          <p:spTgt spid="1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ppt_w</p:attrName>
                                        </p:attrNameLst>
                                      </p:cBhvr>
                                      <p:tavLst>
                                        <p:tav fmla="" tm="0">
                                          <p:val>
                                            <p:strVal val="0"/>
                                          </p:val>
                                        </p:tav>
                                        <p:tav fmla="" tm="100000">
                                          <p:val>
                                            <p:strVal val="#ppt_w"/>
                                          </p:val>
                                        </p:tav>
                                      </p:tavLst>
                                    </p:anim>
                                    <p:anim calcmode="lin" valueType="num">
                                      <p:cBhvr additive="base">
                                        <p:cTn dur="1000"/>
                                        <p:tgtEl>
                                          <p:spTgt spid="1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nvSpPr>
        <p:spPr>
          <a:xfrm>
            <a:off x="457200" y="365760"/>
            <a:ext cx="55176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Types of Electric Vehicles and Charging Stations</a:t>
            </a:r>
            <a:endParaRPr b="1" sz="2000">
              <a:solidFill>
                <a:schemeClr val="dk1"/>
              </a:solidFill>
              <a:latin typeface="Times New Roman"/>
              <a:ea typeface="Times New Roman"/>
              <a:cs typeface="Times New Roman"/>
              <a:sym typeface="Times New Roman"/>
            </a:endParaRPr>
          </a:p>
        </p:txBody>
      </p:sp>
      <p:pic>
        <p:nvPicPr>
          <p:cNvPr id="191" name="Google Shape;191;p27"/>
          <p:cNvPicPr preferRelativeResize="0"/>
          <p:nvPr/>
        </p:nvPicPr>
        <p:blipFill>
          <a:blip r:embed="rId3">
            <a:alphaModFix/>
          </a:blip>
          <a:stretch>
            <a:fillRect/>
          </a:stretch>
        </p:blipFill>
        <p:spPr>
          <a:xfrm>
            <a:off x="457203" y="1188538"/>
            <a:ext cx="2193222" cy="2212625"/>
          </a:xfrm>
          <a:prstGeom prst="rect">
            <a:avLst/>
          </a:prstGeom>
          <a:noFill/>
          <a:ln>
            <a:noFill/>
          </a:ln>
        </p:spPr>
      </p:pic>
      <p:pic>
        <p:nvPicPr>
          <p:cNvPr id="192" name="Google Shape;192;p27"/>
          <p:cNvPicPr preferRelativeResize="0"/>
          <p:nvPr/>
        </p:nvPicPr>
        <p:blipFill>
          <a:blip r:embed="rId4">
            <a:alphaModFix/>
          </a:blip>
          <a:stretch>
            <a:fillRect/>
          </a:stretch>
        </p:blipFill>
        <p:spPr>
          <a:xfrm>
            <a:off x="3511112" y="1188550"/>
            <a:ext cx="2121775" cy="2212625"/>
          </a:xfrm>
          <a:prstGeom prst="rect">
            <a:avLst/>
          </a:prstGeom>
          <a:noFill/>
          <a:ln>
            <a:noFill/>
          </a:ln>
        </p:spPr>
      </p:pic>
      <p:pic>
        <p:nvPicPr>
          <p:cNvPr id="193" name="Google Shape;193;p27"/>
          <p:cNvPicPr preferRelativeResize="0"/>
          <p:nvPr/>
        </p:nvPicPr>
        <p:blipFill>
          <a:blip r:embed="rId5">
            <a:alphaModFix/>
          </a:blip>
          <a:stretch>
            <a:fillRect/>
          </a:stretch>
        </p:blipFill>
        <p:spPr>
          <a:xfrm>
            <a:off x="6493575" y="1195280"/>
            <a:ext cx="2121775" cy="2199145"/>
          </a:xfrm>
          <a:prstGeom prst="rect">
            <a:avLst/>
          </a:prstGeom>
          <a:noFill/>
          <a:ln>
            <a:noFill/>
          </a:ln>
        </p:spPr>
      </p:pic>
      <p:pic>
        <p:nvPicPr>
          <p:cNvPr id="194" name="Google Shape;194;p27"/>
          <p:cNvPicPr preferRelativeResize="0"/>
          <p:nvPr/>
        </p:nvPicPr>
        <p:blipFill>
          <a:blip r:embed="rId6">
            <a:alphaModFix/>
          </a:blip>
          <a:stretch>
            <a:fillRect/>
          </a:stretch>
        </p:blipFill>
        <p:spPr>
          <a:xfrm>
            <a:off x="4765251" y="939350"/>
            <a:ext cx="3272200" cy="3716572"/>
          </a:xfrm>
          <a:prstGeom prst="rect">
            <a:avLst/>
          </a:prstGeom>
          <a:noFill/>
          <a:ln>
            <a:noFill/>
          </a:ln>
        </p:spPr>
      </p:pic>
      <p:pic>
        <p:nvPicPr>
          <p:cNvPr id="195" name="Google Shape;195;p27"/>
          <p:cNvPicPr preferRelativeResize="0"/>
          <p:nvPr/>
        </p:nvPicPr>
        <p:blipFill>
          <a:blip r:embed="rId7">
            <a:alphaModFix/>
          </a:blip>
          <a:stretch>
            <a:fillRect/>
          </a:stretch>
        </p:blipFill>
        <p:spPr>
          <a:xfrm>
            <a:off x="1102550" y="954713"/>
            <a:ext cx="3272200" cy="3685850"/>
          </a:xfrm>
          <a:prstGeom prst="rect">
            <a:avLst/>
          </a:prstGeom>
          <a:noFill/>
          <a:ln>
            <a:noFill/>
          </a:ln>
        </p:spPr>
      </p:pic>
      <p:pic>
        <p:nvPicPr>
          <p:cNvPr id="196" name="Google Shape;196;p27"/>
          <p:cNvPicPr preferRelativeResize="0"/>
          <p:nvPr/>
        </p:nvPicPr>
        <p:blipFill>
          <a:blip r:embed="rId8">
            <a:alphaModFix/>
          </a:blip>
          <a:stretch>
            <a:fillRect/>
          </a:stretch>
        </p:blipFill>
        <p:spPr>
          <a:xfrm>
            <a:off x="1683663" y="800875"/>
            <a:ext cx="5776674" cy="399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
                                        <p:tgtEl>
                                          <p:spTgt spid="1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93"/>
                                        </p:tgtEl>
                                        <p:attrNameLst>
                                          <p:attrName>ppt_x</p:attrName>
                                        </p:attrNameLst>
                                      </p:cBhvr>
                                      <p:tavLst>
                                        <p:tav fmla="" tm="0">
                                          <p:val>
                                            <p:strVal val="#ppt_x"/>
                                          </p:val>
                                        </p:tav>
                                        <p:tav fmla="" tm="100000">
                                          <p:val>
                                            <p:strVal val="#ppt_x+1"/>
                                          </p:val>
                                        </p:tav>
                                      </p:tavLst>
                                    </p:anim>
                                    <p:set>
                                      <p:cBhvr>
                                        <p:cTn dur="1" fill="hold">
                                          <p:stCondLst>
                                            <p:cond delay="1000"/>
                                          </p:stCondLst>
                                        </p:cTn>
                                        <p:tgtEl>
                                          <p:spTgt spid="1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
                                        <p:tgtEl>
                                          <p:spTgt spid="192"/>
                                        </p:tgtEl>
                                        <p:attrNameLst>
                                          <p:attrName>ppt_y</p:attrName>
                                        </p:attrNameLst>
                                      </p:cBhvr>
                                      <p:tavLst>
                                        <p:tav fmla="" tm="0">
                                          <p:val>
                                            <p:strVal val="#ppt_y"/>
                                          </p:val>
                                        </p:tav>
                                        <p:tav fmla="" tm="100000">
                                          <p:val>
                                            <p:strVal val="#ppt_y-1"/>
                                          </p:val>
                                        </p:tav>
                                      </p:tavLst>
                                    </p:anim>
                                    <p:set>
                                      <p:cBhvr>
                                        <p:cTn dur="1" fill="hold">
                                          <p:stCondLst>
                                            <p:cond delay="0"/>
                                          </p:stCondLst>
                                        </p:cTn>
                                        <p:tgtEl>
                                          <p:spTgt spid="1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91"/>
                                        </p:tgtEl>
                                        <p:attrNameLst>
                                          <p:attrName>ppt_x</p:attrName>
                                        </p:attrNameLst>
                                      </p:cBhvr>
                                      <p:tavLst>
                                        <p:tav fmla="" tm="0">
                                          <p:val>
                                            <p:strVal val="#ppt_x"/>
                                          </p:val>
                                        </p:tav>
                                        <p:tav fmla="" tm="100000">
                                          <p:val>
                                            <p:strVal val="#ppt_x-1"/>
                                          </p:val>
                                        </p:tav>
                                      </p:tavLst>
                                    </p:anim>
                                    <p:set>
                                      <p:cBhvr>
                                        <p:cTn dur="1" fill="hold">
                                          <p:stCondLst>
                                            <p:cond delay="1000"/>
                                          </p:stCondLst>
                                        </p:cTn>
                                        <p:tgtEl>
                                          <p:spTgt spid="1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94"/>
                                        </p:tgtEl>
                                        <p:attrNameLst>
                                          <p:attrName>ppt_x</p:attrName>
                                        </p:attrNameLst>
                                      </p:cBhvr>
                                      <p:tavLst>
                                        <p:tav fmla="" tm="0">
                                          <p:val>
                                            <p:strVal val="#ppt_x"/>
                                          </p:val>
                                        </p:tav>
                                        <p:tav fmla="" tm="100000">
                                          <p:val>
                                            <p:strVal val="#ppt_x+1"/>
                                          </p:val>
                                        </p:tav>
                                      </p:tavLst>
                                    </p:anim>
                                    <p:set>
                                      <p:cBhvr>
                                        <p:cTn dur="1" fill="hold">
                                          <p:stCondLst>
                                            <p:cond delay="1000"/>
                                          </p:stCondLst>
                                        </p:cTn>
                                        <p:tgtEl>
                                          <p:spTgt spid="1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95"/>
                                        </p:tgtEl>
                                        <p:attrNameLst>
                                          <p:attrName>ppt_x</p:attrName>
                                        </p:attrNameLst>
                                      </p:cBhvr>
                                      <p:tavLst>
                                        <p:tav fmla="" tm="0">
                                          <p:val>
                                            <p:strVal val="#ppt_x"/>
                                          </p:val>
                                        </p:tav>
                                        <p:tav fmla="" tm="100000">
                                          <p:val>
                                            <p:strVal val="#ppt_x-1"/>
                                          </p:val>
                                        </p:tav>
                                      </p:tavLst>
                                    </p:anim>
                                    <p:set>
                                      <p:cBhvr>
                                        <p:cTn dur="1" fill="hold">
                                          <p:stCondLst>
                                            <p:cond delay="1000"/>
                                          </p:stCondLst>
                                        </p:cTn>
                                        <p:tgtEl>
                                          <p:spTgt spid="1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ppt_w</p:attrName>
                                        </p:attrNameLst>
                                      </p:cBhvr>
                                      <p:tavLst>
                                        <p:tav fmla="" tm="0">
                                          <p:val>
                                            <p:strVal val="0"/>
                                          </p:val>
                                        </p:tav>
                                        <p:tav fmla="" tm="100000">
                                          <p:val>
                                            <p:strVal val="#ppt_w"/>
                                          </p:val>
                                        </p:tav>
                                      </p:tavLst>
                                    </p:anim>
                                    <p:anim calcmode="lin" valueType="num">
                                      <p:cBhvr additive="base">
                                        <p:cTn dur="1000"/>
                                        <p:tgtEl>
                                          <p:spTgt spid="1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nvSpPr>
        <p:spPr>
          <a:xfrm>
            <a:off x="457200" y="365760"/>
            <a:ext cx="1450200" cy="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Limitations</a:t>
            </a:r>
            <a:endParaRPr b="1" sz="2000">
              <a:solidFill>
                <a:schemeClr val="dk1"/>
              </a:solidFill>
              <a:latin typeface="Times New Roman"/>
              <a:ea typeface="Times New Roman"/>
              <a:cs typeface="Times New Roman"/>
              <a:sym typeface="Times New Roman"/>
            </a:endParaRPr>
          </a:p>
        </p:txBody>
      </p:sp>
      <p:sp>
        <p:nvSpPr>
          <p:cNvPr id="202" name="Google Shape;202;p28"/>
          <p:cNvSpPr txBox="1"/>
          <p:nvPr/>
        </p:nvSpPr>
        <p:spPr>
          <a:xfrm>
            <a:off x="457200" y="859750"/>
            <a:ext cx="6787800" cy="8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Dataset Limitation</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Commute Dataset: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Location: All locations are encoded by FIPS code</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Useless data: Most codes are untrackable, and some information is unhelpful</a:t>
            </a:r>
            <a:endParaRPr sz="1200">
              <a:solidFill>
                <a:schemeClr val="dk1"/>
              </a:solidFill>
              <a:latin typeface="Times New Roman"/>
              <a:ea typeface="Times New Roman"/>
              <a:cs typeface="Times New Roman"/>
              <a:sym typeface="Times New Roman"/>
            </a:endParaRPr>
          </a:p>
        </p:txBody>
      </p:sp>
      <p:sp>
        <p:nvSpPr>
          <p:cNvPr id="203" name="Google Shape;203;p28"/>
          <p:cNvSpPr txBox="1"/>
          <p:nvPr/>
        </p:nvSpPr>
        <p:spPr>
          <a:xfrm>
            <a:off x="457200" y="1756450"/>
            <a:ext cx="6787800" cy="539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Population Dataset: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Center Coordinates: The dataset does not have a polygon coordinates for each cities.</a:t>
            </a:r>
            <a:endParaRPr sz="1800">
              <a:solidFill>
                <a:schemeClr val="accent3"/>
              </a:solidFill>
              <a:latin typeface="Proxima Nova"/>
              <a:ea typeface="Proxima Nova"/>
              <a:cs typeface="Proxima Nova"/>
              <a:sym typeface="Proxima Nova"/>
            </a:endParaRPr>
          </a:p>
        </p:txBody>
      </p:sp>
      <p:pic>
        <p:nvPicPr>
          <p:cNvPr id="204" name="Google Shape;204;p28"/>
          <p:cNvPicPr preferRelativeResize="0"/>
          <p:nvPr/>
        </p:nvPicPr>
        <p:blipFill>
          <a:blip r:embed="rId3">
            <a:alphaModFix/>
          </a:blip>
          <a:stretch>
            <a:fillRect/>
          </a:stretch>
        </p:blipFill>
        <p:spPr>
          <a:xfrm>
            <a:off x="984900" y="2295850"/>
            <a:ext cx="5333795" cy="1830000"/>
          </a:xfrm>
          <a:prstGeom prst="rect">
            <a:avLst/>
          </a:prstGeom>
          <a:noFill/>
          <a:ln>
            <a:noFill/>
          </a:ln>
        </p:spPr>
      </p:pic>
      <p:pic>
        <p:nvPicPr>
          <p:cNvPr id="205" name="Google Shape;205;p28"/>
          <p:cNvPicPr preferRelativeResize="0"/>
          <p:nvPr/>
        </p:nvPicPr>
        <p:blipFill>
          <a:blip r:embed="rId4">
            <a:alphaModFix/>
          </a:blip>
          <a:stretch>
            <a:fillRect/>
          </a:stretch>
        </p:blipFill>
        <p:spPr>
          <a:xfrm>
            <a:off x="984900" y="1821451"/>
            <a:ext cx="7138724" cy="1830000"/>
          </a:xfrm>
          <a:prstGeom prst="rect">
            <a:avLst/>
          </a:prstGeom>
          <a:noFill/>
          <a:ln>
            <a:noFill/>
          </a:ln>
        </p:spPr>
      </p:pic>
      <p:sp>
        <p:nvSpPr>
          <p:cNvPr id="206" name="Google Shape;206;p28"/>
          <p:cNvSpPr txBox="1"/>
          <p:nvPr/>
        </p:nvSpPr>
        <p:spPr>
          <a:xfrm>
            <a:off x="457200" y="2295850"/>
            <a:ext cx="6787800" cy="18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Information Limitation:</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Lack of the datasets that contain different types of electric vehicles and different types of chargers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Lack of specific city data (buildings, streets, and parking lots)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Lack of regional wealth data</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Lack of the usage of each charging station</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Lack of the distribution of private charging stations (L1 Chargers)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05"/>
                                        </p:tgtEl>
                                        <p:attrNameLst>
                                          <p:attrName>ppt_y</p:attrName>
                                        </p:attrNameLst>
                                      </p:cBhvr>
                                      <p:tavLst>
                                        <p:tav fmla="" tm="0">
                                          <p:val>
                                            <p:strVal val="#ppt_y"/>
                                          </p:val>
                                        </p:tav>
                                        <p:tav fmla="" tm="100000">
                                          <p:val>
                                            <p:strVal val="#ppt_y-1"/>
                                          </p:val>
                                        </p:tav>
                                      </p:tavLst>
                                    </p:anim>
                                    <p:set>
                                      <p:cBhvr>
                                        <p:cTn dur="1" fill="hold">
                                          <p:stCondLst>
                                            <p:cond delay="1000"/>
                                          </p:stCondLst>
                                        </p:cTn>
                                        <p:tgtEl>
                                          <p:spTgt spid="2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04"/>
                                        </p:tgtEl>
                                        <p:attrNameLst>
                                          <p:attrName>ppt_y</p:attrName>
                                        </p:attrNameLst>
                                      </p:cBhvr>
                                      <p:tavLst>
                                        <p:tav fmla="" tm="0">
                                          <p:val>
                                            <p:strVal val="#ppt_y"/>
                                          </p:val>
                                        </p:tav>
                                        <p:tav fmla="" tm="100000">
                                          <p:val>
                                            <p:strVal val="#ppt_y-1"/>
                                          </p:val>
                                        </p:tav>
                                      </p:tavLst>
                                    </p:anim>
                                    <p:set>
                                      <p:cBhvr>
                                        <p:cTn dur="1" fill="hold">
                                          <p:stCondLst>
                                            <p:cond delay="1000"/>
                                          </p:stCondLst>
                                        </p:cTn>
                                        <p:tgtEl>
                                          <p:spTgt spid="2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nvSpPr>
        <p:spPr>
          <a:xfrm>
            <a:off x="457200" y="365750"/>
            <a:ext cx="16443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Future work</a:t>
            </a:r>
            <a:endParaRPr b="1" sz="2000">
              <a:solidFill>
                <a:schemeClr val="dk1"/>
              </a:solidFill>
              <a:latin typeface="Times New Roman"/>
              <a:ea typeface="Times New Roman"/>
              <a:cs typeface="Times New Roman"/>
              <a:sym typeface="Times New Roman"/>
            </a:endParaRPr>
          </a:p>
        </p:txBody>
      </p:sp>
      <p:sp>
        <p:nvSpPr>
          <p:cNvPr id="212" name="Google Shape;212;p29"/>
          <p:cNvSpPr txBox="1"/>
          <p:nvPr/>
        </p:nvSpPr>
        <p:spPr>
          <a:xfrm>
            <a:off x="863925" y="1145375"/>
            <a:ext cx="7216800" cy="347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Times New Roman"/>
                <a:ea typeface="Times New Roman"/>
                <a:cs typeface="Times New Roman"/>
                <a:sym typeface="Times New Roman"/>
              </a:rPr>
              <a:t>Expand the datasets to include various </a:t>
            </a:r>
            <a:r>
              <a:rPr b="1" lang="en">
                <a:solidFill>
                  <a:schemeClr val="dk1"/>
                </a:solidFill>
                <a:latin typeface="Times New Roman"/>
                <a:ea typeface="Times New Roman"/>
                <a:cs typeface="Times New Roman"/>
                <a:sym typeface="Times New Roman"/>
              </a:rPr>
              <a:t>types of electric vehicles</a:t>
            </a:r>
            <a:r>
              <a:rPr lang="en">
                <a:solidFill>
                  <a:schemeClr val="dk1"/>
                </a:solidFill>
                <a:latin typeface="Times New Roman"/>
                <a:ea typeface="Times New Roman"/>
                <a:cs typeface="Times New Roman"/>
                <a:sym typeface="Times New Roman"/>
              </a:rPr>
              <a:t> and their specific charging requirements could provide deeper insights. Collect data on the actual usage of each charging station would help in understanding </a:t>
            </a:r>
            <a:r>
              <a:rPr b="1" lang="en">
                <a:solidFill>
                  <a:schemeClr val="dk1"/>
                </a:solidFill>
                <a:latin typeface="Times New Roman"/>
                <a:ea typeface="Times New Roman"/>
                <a:cs typeface="Times New Roman"/>
                <a:sym typeface="Times New Roman"/>
              </a:rPr>
              <a:t>temporal patterns</a:t>
            </a:r>
            <a:r>
              <a:rPr lang="en">
                <a:solidFill>
                  <a:schemeClr val="dk1"/>
                </a:solidFill>
                <a:latin typeface="Times New Roman"/>
                <a:ea typeface="Times New Roman"/>
                <a:cs typeface="Times New Roman"/>
                <a:sym typeface="Times New Roman"/>
              </a:rPr>
              <a:t> and peak demand times.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Times New Roman"/>
                <a:ea typeface="Times New Roman"/>
                <a:cs typeface="Times New Roman"/>
                <a:sym typeface="Times New Roman"/>
              </a:rPr>
              <a:t>Expand the dataset by integrating additional relevant features such as </a:t>
            </a:r>
            <a:r>
              <a:rPr b="1" lang="en">
                <a:solidFill>
                  <a:schemeClr val="dk1"/>
                </a:solidFill>
                <a:latin typeface="Times New Roman"/>
                <a:ea typeface="Times New Roman"/>
                <a:cs typeface="Times New Roman"/>
                <a:sym typeface="Times New Roman"/>
              </a:rPr>
              <a:t>specific city data</a:t>
            </a:r>
            <a:r>
              <a:rPr lang="en">
                <a:solidFill>
                  <a:schemeClr val="dk1"/>
                </a:solidFill>
                <a:latin typeface="Times New Roman"/>
                <a:ea typeface="Times New Roman"/>
                <a:cs typeface="Times New Roman"/>
                <a:sym typeface="Times New Roman"/>
              </a:rPr>
              <a:t> (buildings, streets, parking lots) which may influence the distribution of fraudulent job postings.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Times New Roman"/>
                <a:ea typeface="Times New Roman"/>
                <a:cs typeface="Times New Roman"/>
                <a:sym typeface="Times New Roman"/>
              </a:rPr>
              <a:t>Investigate the distribution of </a:t>
            </a:r>
            <a:r>
              <a:rPr b="1" lang="en">
                <a:solidFill>
                  <a:schemeClr val="dk1"/>
                </a:solidFill>
                <a:latin typeface="Times New Roman"/>
                <a:ea typeface="Times New Roman"/>
                <a:cs typeface="Times New Roman"/>
                <a:sym typeface="Times New Roman"/>
              </a:rPr>
              <a:t>private charging stations</a:t>
            </a:r>
            <a:r>
              <a:rPr lang="en">
                <a:solidFill>
                  <a:schemeClr val="dk1"/>
                </a:solidFill>
                <a:latin typeface="Times New Roman"/>
                <a:ea typeface="Times New Roman"/>
                <a:cs typeface="Times New Roman"/>
                <a:sym typeface="Times New Roman"/>
              </a:rPr>
              <a:t> and include this information to provide a more comprehensive overview of the job market landscape.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Incorporating </a:t>
            </a:r>
            <a:r>
              <a:rPr b="1" lang="en">
                <a:solidFill>
                  <a:schemeClr val="dk1"/>
                </a:solidFill>
                <a:latin typeface="Times New Roman"/>
                <a:ea typeface="Times New Roman"/>
                <a:cs typeface="Times New Roman"/>
                <a:sym typeface="Times New Roman"/>
              </a:rPr>
              <a:t>regional wealth data</a:t>
            </a:r>
            <a:r>
              <a:rPr lang="en">
                <a:solidFill>
                  <a:schemeClr val="dk1"/>
                </a:solidFill>
                <a:latin typeface="Times New Roman"/>
                <a:ea typeface="Times New Roman"/>
                <a:cs typeface="Times New Roman"/>
                <a:sym typeface="Times New Roman"/>
              </a:rPr>
              <a:t> could offer a socioeconomic perspective on the accessibility and usage of electric vehicles and charging stations. This data could help in planning infrastructure that caters to diverse economic backgrounds.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Investigating the impact of </a:t>
            </a:r>
            <a:r>
              <a:rPr b="1" lang="en">
                <a:solidFill>
                  <a:schemeClr val="dk1"/>
                </a:solidFill>
                <a:latin typeface="Times New Roman"/>
                <a:ea typeface="Times New Roman"/>
                <a:cs typeface="Times New Roman"/>
                <a:sym typeface="Times New Roman"/>
              </a:rPr>
              <a:t>existing and proposed policies</a:t>
            </a:r>
            <a:r>
              <a:rPr lang="en">
                <a:solidFill>
                  <a:schemeClr val="dk1"/>
                </a:solidFill>
                <a:latin typeface="Times New Roman"/>
                <a:ea typeface="Times New Roman"/>
                <a:cs typeface="Times New Roman"/>
                <a:sym typeface="Times New Roman"/>
              </a:rPr>
              <a:t> on the adoption of electric vehicles and the expansion of charging infrastructure would provide critical feedback for policymakers and stakeholders.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457200" y="365760"/>
            <a:ext cx="22470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Policy Background</a:t>
            </a:r>
            <a:endParaRPr b="1" sz="2000">
              <a:solidFill>
                <a:schemeClr val="dk1"/>
              </a:solidFill>
              <a:latin typeface="Times New Roman"/>
              <a:ea typeface="Times New Roman"/>
              <a:cs typeface="Times New Roman"/>
              <a:sym typeface="Times New Roman"/>
            </a:endParaRPr>
          </a:p>
        </p:txBody>
      </p:sp>
      <p:sp>
        <p:nvSpPr>
          <p:cNvPr id="67" name="Google Shape;67;p14"/>
          <p:cNvSpPr txBox="1"/>
          <p:nvPr/>
        </p:nvSpPr>
        <p:spPr>
          <a:xfrm>
            <a:off x="1051560" y="1005840"/>
            <a:ext cx="2247000" cy="30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highlight>
                  <a:srgbClr val="FFFFFF"/>
                </a:highlight>
                <a:latin typeface="Times New Roman"/>
                <a:ea typeface="Times New Roman"/>
                <a:cs typeface="Times New Roman"/>
                <a:sym typeface="Times New Roman"/>
              </a:rPr>
              <a:t>The Advanced Clean Cars II regulation approved by the California Air Resources Board (CARB). This regulation charts a course for California to achieve 100% zero-emission vehicle (ZEV) sales for new cars and light trucks by 2035. This policy not only addresses the urgent need to curb global warming emissions and air pollution but also fosters a robust market for clean, efficient vehicles.</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p:txBody>
      </p:sp>
      <p:pic>
        <p:nvPicPr>
          <p:cNvPr id="68" name="Google Shape;68;p14"/>
          <p:cNvPicPr preferRelativeResize="0"/>
          <p:nvPr/>
        </p:nvPicPr>
        <p:blipFill>
          <a:blip r:embed="rId3">
            <a:alphaModFix/>
          </a:blip>
          <a:stretch>
            <a:fillRect/>
          </a:stretch>
        </p:blipFill>
        <p:spPr>
          <a:xfrm>
            <a:off x="3199075" y="1088136"/>
            <a:ext cx="4961399" cy="2611000"/>
          </a:xfrm>
          <a:prstGeom prst="rect">
            <a:avLst/>
          </a:prstGeom>
          <a:noFill/>
          <a:ln>
            <a:noFill/>
          </a:ln>
        </p:spPr>
      </p:pic>
      <p:sp>
        <p:nvSpPr>
          <p:cNvPr id="69" name="Google Shape;69;p14"/>
          <p:cNvSpPr txBox="1"/>
          <p:nvPr/>
        </p:nvSpPr>
        <p:spPr>
          <a:xfrm>
            <a:off x="4302475" y="3867025"/>
            <a:ext cx="2856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3"/>
                </a:solidFill>
                <a:latin typeface="Times New Roman"/>
                <a:ea typeface="Times New Roman"/>
                <a:cs typeface="Times New Roman"/>
                <a:sym typeface="Times New Roman"/>
              </a:rPr>
              <a:t>Figure 1: Policy requirements for new energy vehicles over time</a:t>
            </a:r>
            <a:endParaRPr sz="800">
              <a:solidFill>
                <a:schemeClr val="accent3"/>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nvSpPr>
        <p:spPr>
          <a:xfrm>
            <a:off x="463975" y="455575"/>
            <a:ext cx="2498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75" name="Google Shape;75;p15"/>
          <p:cNvSpPr txBox="1"/>
          <p:nvPr/>
        </p:nvSpPr>
        <p:spPr>
          <a:xfrm>
            <a:off x="457200" y="365760"/>
            <a:ext cx="24984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Current situation</a:t>
            </a:r>
            <a:endParaRPr b="1" sz="2000">
              <a:solidFill>
                <a:schemeClr val="dk1"/>
              </a:solidFill>
              <a:latin typeface="Times New Roman"/>
              <a:ea typeface="Times New Roman"/>
              <a:cs typeface="Times New Roman"/>
              <a:sym typeface="Times New Roman"/>
            </a:endParaRPr>
          </a:p>
        </p:txBody>
      </p:sp>
      <p:sp>
        <p:nvSpPr>
          <p:cNvPr id="76" name="Google Shape;76;p15"/>
          <p:cNvSpPr txBox="1"/>
          <p:nvPr/>
        </p:nvSpPr>
        <p:spPr>
          <a:xfrm>
            <a:off x="1054350" y="1005840"/>
            <a:ext cx="7035300" cy="29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 the year 2023, the aggregate vehicular population in the state of California amounted to </a:t>
            </a:r>
            <a:r>
              <a:rPr lang="en">
                <a:solidFill>
                  <a:schemeClr val="dk1"/>
                </a:solidFill>
                <a:latin typeface="Times New Roman"/>
                <a:ea typeface="Times New Roman"/>
                <a:cs typeface="Times New Roman"/>
                <a:sym typeface="Times New Roman"/>
              </a:rPr>
              <a:t>34.7</a:t>
            </a:r>
            <a:r>
              <a:rPr lang="en">
                <a:solidFill>
                  <a:schemeClr val="dk1"/>
                </a:solidFill>
                <a:latin typeface="Times New Roman"/>
                <a:ea typeface="Times New Roman"/>
                <a:cs typeface="Times New Roman"/>
                <a:sym typeface="Times New Roman"/>
              </a:rPr>
              <a:t> million units, wherein the Bay Area contributed 5.2 million vehicles, denoting approximately 15% of the overall vehicular count in the state.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Within this subset, the count of new energy vehicles in the Bay Area reached 340,000, of which pure electric vehicles constituted 72%. The per capita ownership of new energy vehicles in the Bay Area was recorded at 0.044 vehicles.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Notably, a significant development was observed in the registration of new vehicles in the Bay Area during March, wherein half of the newly registered vehicles were classified as electrified, encompassing both battery-electric cars and gasoline-electric hybrids. This trend further intensified in April, with the electrified vehicle registration proportion escalating to 53%, as reported by S&amp;P Global.</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457200" y="365760"/>
            <a:ext cx="242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 sz="2018">
                <a:latin typeface="Times New Roman"/>
                <a:ea typeface="Times New Roman"/>
                <a:cs typeface="Times New Roman"/>
                <a:sym typeface="Times New Roman"/>
              </a:rPr>
              <a:t>Problem Statement</a:t>
            </a:r>
            <a:endParaRPr b="1" sz="2018">
              <a:latin typeface="Times New Roman"/>
              <a:ea typeface="Times New Roman"/>
              <a:cs typeface="Times New Roman"/>
              <a:sym typeface="Times New Roman"/>
            </a:endParaRPr>
          </a:p>
        </p:txBody>
      </p:sp>
      <p:sp>
        <p:nvSpPr>
          <p:cNvPr id="82" name="Google Shape;82;p16"/>
          <p:cNvSpPr txBox="1"/>
          <p:nvPr>
            <p:ph idx="1" type="body"/>
          </p:nvPr>
        </p:nvSpPr>
        <p:spPr>
          <a:xfrm>
            <a:off x="457200" y="938450"/>
            <a:ext cx="4341000" cy="218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latin typeface="Times New Roman"/>
                <a:ea typeface="Times New Roman"/>
                <a:cs typeface="Times New Roman"/>
                <a:sym typeface="Times New Roman"/>
              </a:rPr>
              <a:t>The proliferation of Electric Vehicles (EVs) presents an opportunity to reduce greenhouse gas emissions and dependence on fossil fuels. However, the lack of an optimized Electric Vehicle Charging Infrastructure </a:t>
            </a:r>
            <a:r>
              <a:rPr lang="en" sz="1200">
                <a:solidFill>
                  <a:schemeClr val="dk1"/>
                </a:solidFill>
                <a:latin typeface="Times New Roman"/>
                <a:ea typeface="Times New Roman"/>
                <a:cs typeface="Times New Roman"/>
                <a:sym typeface="Times New Roman"/>
              </a:rPr>
              <a:t>distribution</a:t>
            </a:r>
            <a:r>
              <a:rPr lang="en" sz="1200">
                <a:solidFill>
                  <a:schemeClr val="dk1"/>
                </a:solidFill>
                <a:latin typeface="Times New Roman"/>
                <a:ea typeface="Times New Roman"/>
                <a:cs typeface="Times New Roman"/>
                <a:sym typeface="Times New Roman"/>
              </a:rPr>
              <a:t> could hinder the adoption and efficient use of EVs. In the Bay Area, the distribution and management of EV charging stations, informed by the temporal and spatial charging behaviors, are not yet fully understood. This knowledge gap poses a challenge to urban planners, policymakers, and infrastructure providers who need to ensure the EVCI is accessible, environmentally sustainable, and meets the growing demand.</a:t>
            </a:r>
            <a:endParaRPr sz="1200">
              <a:solidFill>
                <a:schemeClr val="dk1"/>
              </a:solidFill>
              <a:latin typeface="Times New Roman"/>
              <a:ea typeface="Times New Roman"/>
              <a:cs typeface="Times New Roman"/>
              <a:sym typeface="Times New Roman"/>
            </a:endParaRPr>
          </a:p>
        </p:txBody>
      </p:sp>
      <p:pic>
        <p:nvPicPr>
          <p:cNvPr id="83" name="Google Shape;83;p16"/>
          <p:cNvPicPr preferRelativeResize="0"/>
          <p:nvPr/>
        </p:nvPicPr>
        <p:blipFill>
          <a:blip r:embed="rId3">
            <a:alphaModFix/>
          </a:blip>
          <a:stretch>
            <a:fillRect/>
          </a:stretch>
        </p:blipFill>
        <p:spPr>
          <a:xfrm>
            <a:off x="4728500" y="863549"/>
            <a:ext cx="4134664" cy="3416399"/>
          </a:xfrm>
          <a:prstGeom prst="rect">
            <a:avLst/>
          </a:prstGeom>
          <a:noFill/>
          <a:ln>
            <a:noFill/>
          </a:ln>
        </p:spPr>
      </p:pic>
      <p:sp>
        <p:nvSpPr>
          <p:cNvPr id="84" name="Google Shape;84;p16"/>
          <p:cNvSpPr txBox="1"/>
          <p:nvPr>
            <p:ph type="title"/>
          </p:nvPr>
        </p:nvSpPr>
        <p:spPr>
          <a:xfrm>
            <a:off x="457200" y="3123660"/>
            <a:ext cx="242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 sz="2018">
                <a:latin typeface="Times New Roman"/>
                <a:ea typeface="Times New Roman"/>
                <a:cs typeface="Times New Roman"/>
                <a:sym typeface="Times New Roman"/>
              </a:rPr>
              <a:t>Research Question</a:t>
            </a:r>
            <a:endParaRPr b="1" sz="2018">
              <a:latin typeface="Times New Roman"/>
              <a:ea typeface="Times New Roman"/>
              <a:cs typeface="Times New Roman"/>
              <a:sym typeface="Times New Roman"/>
            </a:endParaRPr>
          </a:p>
        </p:txBody>
      </p:sp>
      <p:sp>
        <p:nvSpPr>
          <p:cNvPr id="85" name="Google Shape;85;p16"/>
          <p:cNvSpPr txBox="1"/>
          <p:nvPr>
            <p:ph idx="1" type="body"/>
          </p:nvPr>
        </p:nvSpPr>
        <p:spPr>
          <a:xfrm>
            <a:off x="457200" y="3566250"/>
            <a:ext cx="4341000" cy="979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chemeClr val="dk1"/>
                </a:solidFill>
                <a:latin typeface="Times New Roman"/>
                <a:ea typeface="Times New Roman"/>
                <a:cs typeface="Times New Roman"/>
                <a:sym typeface="Times New Roman"/>
              </a:rPr>
              <a:t>How can the human mobility patterns of charging behavior in the Bay Area be analyzed to improve the distribution and management of Electric Vehicle Charging Infrastructure for current use and future expansion?</a:t>
            </a:r>
            <a:endParaRPr sz="1200">
              <a:solidFill>
                <a:schemeClr val="dk1"/>
              </a:solidFill>
              <a:latin typeface="Times New Roman"/>
              <a:ea typeface="Times New Roman"/>
              <a:cs typeface="Times New Roman"/>
              <a:sym typeface="Times New Roman"/>
            </a:endParaRPr>
          </a:p>
        </p:txBody>
      </p:sp>
      <p:sp>
        <p:nvSpPr>
          <p:cNvPr id="86" name="Google Shape;86;p16"/>
          <p:cNvSpPr txBox="1"/>
          <p:nvPr/>
        </p:nvSpPr>
        <p:spPr>
          <a:xfrm>
            <a:off x="4860550" y="4379925"/>
            <a:ext cx="41148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Figure 2. San Francisco Bay Area zip codes by EV Retail Share: April 2022-March 2023</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nvSpPr>
        <p:spPr>
          <a:xfrm>
            <a:off x="457200" y="365760"/>
            <a:ext cx="5294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Prediction of EV and Charging Station in 2035</a:t>
            </a:r>
            <a:endParaRPr b="1" sz="2000">
              <a:solidFill>
                <a:schemeClr val="dk1"/>
              </a:solidFill>
              <a:latin typeface="Times New Roman"/>
              <a:ea typeface="Times New Roman"/>
              <a:cs typeface="Times New Roman"/>
              <a:sym typeface="Times New Roman"/>
            </a:endParaRPr>
          </a:p>
        </p:txBody>
      </p:sp>
      <p:sp>
        <p:nvSpPr>
          <p:cNvPr id="92" name="Google Shape;92;p17"/>
          <p:cNvSpPr txBox="1"/>
          <p:nvPr/>
        </p:nvSpPr>
        <p:spPr>
          <a:xfrm>
            <a:off x="457200" y="1094250"/>
            <a:ext cx="41148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Presently, the Bay Area accommodates 0.33 million new energy vehicles. W</a:t>
            </a:r>
            <a:r>
              <a:rPr lang="en" sz="1600">
                <a:solidFill>
                  <a:schemeClr val="dk1"/>
                </a:solidFill>
                <a:latin typeface="Times New Roman"/>
                <a:ea typeface="Times New Roman"/>
                <a:cs typeface="Times New Roman"/>
                <a:sym typeface="Times New Roman"/>
              </a:rPr>
              <a:t>e predict that the new energy vehicles in Bay Area will reach to 2.21 million in 2035, reflecting a growth factor of 6.7 times. The anticipated per capita ownership of new energy vehicles in the year 2023 is </a:t>
            </a:r>
            <a:r>
              <a:rPr lang="en" sz="1600">
                <a:solidFill>
                  <a:schemeClr val="dk1"/>
                </a:solidFill>
                <a:latin typeface="Times New Roman"/>
                <a:ea typeface="Times New Roman"/>
                <a:cs typeface="Times New Roman"/>
                <a:sym typeface="Times New Roman"/>
              </a:rPr>
              <a:t>prognosticate </a:t>
            </a:r>
            <a:r>
              <a:rPr lang="en" sz="1600">
                <a:solidFill>
                  <a:schemeClr val="dk1"/>
                </a:solidFill>
                <a:latin typeface="Times New Roman"/>
                <a:ea typeface="Times New Roman"/>
                <a:cs typeface="Times New Roman"/>
                <a:sym typeface="Times New Roman"/>
              </a:rPr>
              <a:t>to attain 0.29 vehicles.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According to official government projections, an estimated 12.5 million new energy vehicles are anticipated to be in circulation in California by the year 2035.</a:t>
            </a:r>
            <a:endParaRPr sz="1600">
              <a:solidFill>
                <a:schemeClr val="dk1"/>
              </a:solidFill>
              <a:latin typeface="Times New Roman"/>
              <a:ea typeface="Times New Roman"/>
              <a:cs typeface="Times New Roman"/>
              <a:sym typeface="Times New Roman"/>
            </a:endParaRPr>
          </a:p>
        </p:txBody>
      </p:sp>
      <p:sp>
        <p:nvSpPr>
          <p:cNvPr id="93" name="Google Shape;93;p17"/>
          <p:cNvSpPr txBox="1"/>
          <p:nvPr/>
        </p:nvSpPr>
        <p:spPr>
          <a:xfrm>
            <a:off x="5592213" y="4507775"/>
            <a:ext cx="26253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3"/>
                </a:solidFill>
                <a:latin typeface="Times New Roman"/>
                <a:ea typeface="Times New Roman"/>
                <a:cs typeface="Times New Roman"/>
                <a:sym typeface="Times New Roman"/>
              </a:rPr>
              <a:t>Figure 2: The population and the number of 2035 new energy vehicles</a:t>
            </a:r>
            <a:r>
              <a:rPr lang="en" sz="800">
                <a:solidFill>
                  <a:schemeClr val="accent3"/>
                </a:solidFill>
                <a:latin typeface="Times New Roman"/>
                <a:ea typeface="Times New Roman"/>
                <a:cs typeface="Times New Roman"/>
                <a:sym typeface="Times New Roman"/>
              </a:rPr>
              <a:t> of some Bay Area cities</a:t>
            </a:r>
            <a:endParaRPr sz="800">
              <a:solidFill>
                <a:schemeClr val="accent3"/>
              </a:solidFill>
              <a:latin typeface="Times New Roman"/>
              <a:ea typeface="Times New Roman"/>
              <a:cs typeface="Times New Roman"/>
              <a:sym typeface="Times New Roman"/>
            </a:endParaRPr>
          </a:p>
        </p:txBody>
      </p:sp>
      <p:pic>
        <p:nvPicPr>
          <p:cNvPr id="94" name="Google Shape;94;p17"/>
          <p:cNvPicPr preferRelativeResize="0"/>
          <p:nvPr/>
        </p:nvPicPr>
        <p:blipFill>
          <a:blip r:embed="rId3">
            <a:alphaModFix/>
          </a:blip>
          <a:stretch>
            <a:fillRect/>
          </a:stretch>
        </p:blipFill>
        <p:spPr>
          <a:xfrm>
            <a:off x="5212725" y="1094248"/>
            <a:ext cx="3384274" cy="336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nvSpPr>
        <p:spPr>
          <a:xfrm>
            <a:off x="399700" y="367500"/>
            <a:ext cx="38871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100" name="Google Shape;100;p18"/>
          <p:cNvSpPr txBox="1"/>
          <p:nvPr/>
        </p:nvSpPr>
        <p:spPr>
          <a:xfrm>
            <a:off x="457200" y="365760"/>
            <a:ext cx="16551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Data Source</a:t>
            </a:r>
            <a:endParaRPr b="1" sz="2000">
              <a:solidFill>
                <a:schemeClr val="dk1"/>
              </a:solidFill>
              <a:latin typeface="Times New Roman"/>
              <a:ea typeface="Times New Roman"/>
              <a:cs typeface="Times New Roman"/>
              <a:sym typeface="Times New Roman"/>
            </a:endParaRPr>
          </a:p>
        </p:txBody>
      </p:sp>
      <p:sp>
        <p:nvSpPr>
          <p:cNvPr id="101" name="Google Shape;101;p18"/>
          <p:cNvSpPr txBox="1"/>
          <p:nvPr/>
        </p:nvSpPr>
        <p:spPr>
          <a:xfrm>
            <a:off x="457200" y="1233150"/>
            <a:ext cx="7497600" cy="19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Dataset Source: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Charging Station Dataset: </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 Department of Energy </a:t>
            </a:r>
            <a:r>
              <a:rPr lang="en" sz="12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https://afdc.energy.gov/fuels/electricity_locations.h</a:t>
            </a:r>
            <a:r>
              <a:rPr lang="en" sz="1200" u="sng">
                <a:solidFill>
                  <a:schemeClr val="hlink"/>
                </a:solidFill>
                <a:latin typeface="Times New Roman"/>
                <a:ea typeface="Times New Roman"/>
                <a:cs typeface="Times New Roman"/>
                <a:sym typeface="Times New Roman"/>
                <a:hlinkClick r:id="rId4"/>
              </a:rPr>
              <a:t>tml#/analyze?fuel=ELEC</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Bay Area Cities Dataset: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Cartographic Boundary by US Census Bureau</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u="sng">
                <a:solidFill>
                  <a:schemeClr val="dk1"/>
                </a:solidFill>
                <a:latin typeface="Times New Roman"/>
                <a:ea typeface="Times New Roman"/>
                <a:cs typeface="Times New Roman"/>
                <a:sym typeface="Times New Roman"/>
                <a:hlinkClick r:id="rId5">
                  <a:extLst>
                    <a:ext uri="{A12FA001-AC4F-418D-AE19-62706E023703}">
                      <ahyp:hlinkClr val="tx"/>
                    </a:ext>
                  </a:extLst>
                </a:hlinkClick>
              </a:rPr>
              <a:t>https://www.census.gov/geographies/mapping-files/time-series/geo/cartographic-boundary.html</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U.S. Commute Dataset: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Rae, Alasdair; Nelson, Garrett G.D. (2016). United States Commutes and Megaregions data for GIS. The University of Sheffield. Dataset. https://doi.org/10.15131/shef.data.4110156.v5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Population Dataset: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2020 Population Census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102" name="Google Shape;102;p18"/>
          <p:cNvGrpSpPr/>
          <p:nvPr/>
        </p:nvGrpSpPr>
        <p:grpSpPr>
          <a:xfrm>
            <a:off x="2779949" y="365750"/>
            <a:ext cx="3346699" cy="1464700"/>
            <a:chOff x="3317499" y="365750"/>
            <a:chExt cx="3346699" cy="1464700"/>
          </a:xfrm>
        </p:grpSpPr>
        <p:pic>
          <p:nvPicPr>
            <p:cNvPr id="103" name="Google Shape;103;p18"/>
            <p:cNvPicPr preferRelativeResize="0"/>
            <p:nvPr/>
          </p:nvPicPr>
          <p:blipFill>
            <a:blip r:embed="rId6">
              <a:alphaModFix/>
            </a:blip>
            <a:stretch>
              <a:fillRect/>
            </a:stretch>
          </p:blipFill>
          <p:spPr>
            <a:xfrm>
              <a:off x="3317499" y="655600"/>
              <a:ext cx="3346699" cy="1174850"/>
            </a:xfrm>
            <a:prstGeom prst="rect">
              <a:avLst/>
            </a:prstGeom>
            <a:noFill/>
            <a:ln>
              <a:noFill/>
            </a:ln>
          </p:spPr>
        </p:pic>
        <p:sp>
          <p:nvSpPr>
            <p:cNvPr id="104" name="Google Shape;104;p18"/>
            <p:cNvSpPr txBox="1"/>
            <p:nvPr/>
          </p:nvSpPr>
          <p:spPr>
            <a:xfrm>
              <a:off x="4026438" y="365750"/>
              <a:ext cx="1830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Times New Roman"/>
                  <a:ea typeface="Times New Roman"/>
                  <a:cs typeface="Times New Roman"/>
                  <a:sym typeface="Times New Roman"/>
                </a:rPr>
                <a:t>Charging Station Dataframe</a:t>
              </a:r>
              <a:endParaRPr sz="1100">
                <a:solidFill>
                  <a:schemeClr val="accent3"/>
                </a:solidFill>
                <a:latin typeface="Times New Roman"/>
                <a:ea typeface="Times New Roman"/>
                <a:cs typeface="Times New Roman"/>
                <a:sym typeface="Times New Roman"/>
              </a:endParaRPr>
            </a:p>
          </p:txBody>
        </p:sp>
      </p:grpSp>
      <p:grpSp>
        <p:nvGrpSpPr>
          <p:cNvPr id="105" name="Google Shape;105;p18"/>
          <p:cNvGrpSpPr/>
          <p:nvPr/>
        </p:nvGrpSpPr>
        <p:grpSpPr>
          <a:xfrm>
            <a:off x="4482950" y="985588"/>
            <a:ext cx="4480676" cy="1388640"/>
            <a:chOff x="4384050" y="1275738"/>
            <a:chExt cx="4480676" cy="1388640"/>
          </a:xfrm>
        </p:grpSpPr>
        <p:pic>
          <p:nvPicPr>
            <p:cNvPr id="106" name="Google Shape;106;p18"/>
            <p:cNvPicPr preferRelativeResize="0"/>
            <p:nvPr/>
          </p:nvPicPr>
          <p:blipFill>
            <a:blip r:embed="rId7">
              <a:alphaModFix/>
            </a:blip>
            <a:stretch>
              <a:fillRect/>
            </a:stretch>
          </p:blipFill>
          <p:spPr>
            <a:xfrm>
              <a:off x="4384050" y="1532850"/>
              <a:ext cx="4480676" cy="1131527"/>
            </a:xfrm>
            <a:prstGeom prst="rect">
              <a:avLst/>
            </a:prstGeom>
            <a:noFill/>
            <a:ln>
              <a:noFill/>
            </a:ln>
          </p:spPr>
        </p:pic>
        <p:sp>
          <p:nvSpPr>
            <p:cNvPr id="107" name="Google Shape;107;p18"/>
            <p:cNvSpPr txBox="1"/>
            <p:nvPr/>
          </p:nvSpPr>
          <p:spPr>
            <a:xfrm>
              <a:off x="6088738" y="1275738"/>
              <a:ext cx="10713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Times New Roman"/>
                  <a:ea typeface="Times New Roman"/>
                  <a:cs typeface="Times New Roman"/>
                  <a:sym typeface="Times New Roman"/>
                </a:rPr>
                <a:t>City Geometry</a:t>
              </a:r>
              <a:endParaRPr sz="1100">
                <a:solidFill>
                  <a:schemeClr val="accent3"/>
                </a:solidFill>
                <a:latin typeface="Times New Roman"/>
                <a:ea typeface="Times New Roman"/>
                <a:cs typeface="Times New Roman"/>
                <a:sym typeface="Times New Roman"/>
              </a:endParaRPr>
            </a:p>
          </p:txBody>
        </p:sp>
      </p:grpSp>
      <p:grpSp>
        <p:nvGrpSpPr>
          <p:cNvPr id="108" name="Google Shape;108;p18"/>
          <p:cNvGrpSpPr/>
          <p:nvPr/>
        </p:nvGrpSpPr>
        <p:grpSpPr>
          <a:xfrm>
            <a:off x="3139425" y="3115600"/>
            <a:ext cx="5824200" cy="1664300"/>
            <a:chOff x="1428250" y="3275800"/>
            <a:chExt cx="5824200" cy="1664300"/>
          </a:xfrm>
        </p:grpSpPr>
        <p:pic>
          <p:nvPicPr>
            <p:cNvPr id="109" name="Google Shape;109;p18"/>
            <p:cNvPicPr preferRelativeResize="0"/>
            <p:nvPr/>
          </p:nvPicPr>
          <p:blipFill>
            <a:blip r:embed="rId8">
              <a:alphaModFix/>
            </a:blip>
            <a:stretch>
              <a:fillRect/>
            </a:stretch>
          </p:blipFill>
          <p:spPr>
            <a:xfrm>
              <a:off x="1428250" y="3574375"/>
              <a:ext cx="5824200" cy="1365725"/>
            </a:xfrm>
            <a:prstGeom prst="rect">
              <a:avLst/>
            </a:prstGeom>
            <a:noFill/>
            <a:ln>
              <a:noFill/>
            </a:ln>
          </p:spPr>
        </p:pic>
        <p:sp>
          <p:nvSpPr>
            <p:cNvPr id="110" name="Google Shape;110;p18"/>
            <p:cNvSpPr txBox="1"/>
            <p:nvPr/>
          </p:nvSpPr>
          <p:spPr>
            <a:xfrm>
              <a:off x="3413225" y="3275800"/>
              <a:ext cx="16551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Times New Roman"/>
                  <a:ea typeface="Times New Roman"/>
                  <a:cs typeface="Times New Roman"/>
                  <a:sym typeface="Times New Roman"/>
                </a:rPr>
                <a:t>Commuting Dataframe</a:t>
              </a:r>
              <a:endParaRPr sz="1100">
                <a:solidFill>
                  <a:schemeClr val="accent3"/>
                </a:solidFill>
                <a:latin typeface="Times New Roman"/>
                <a:ea typeface="Times New Roman"/>
                <a:cs typeface="Times New Roman"/>
                <a:sym typeface="Times New Roman"/>
              </a:endParaRPr>
            </a:p>
          </p:txBody>
        </p:sp>
      </p:grpSp>
      <p:grpSp>
        <p:nvGrpSpPr>
          <p:cNvPr id="111" name="Google Shape;111;p18"/>
          <p:cNvGrpSpPr/>
          <p:nvPr/>
        </p:nvGrpSpPr>
        <p:grpSpPr>
          <a:xfrm>
            <a:off x="799894" y="3584375"/>
            <a:ext cx="6443131" cy="1431950"/>
            <a:chOff x="799894" y="3584375"/>
            <a:chExt cx="6443131" cy="1431950"/>
          </a:xfrm>
        </p:grpSpPr>
        <p:pic>
          <p:nvPicPr>
            <p:cNvPr id="112" name="Google Shape;112;p18"/>
            <p:cNvPicPr preferRelativeResize="0"/>
            <p:nvPr/>
          </p:nvPicPr>
          <p:blipFill>
            <a:blip r:embed="rId9">
              <a:alphaModFix/>
            </a:blip>
            <a:stretch>
              <a:fillRect/>
            </a:stretch>
          </p:blipFill>
          <p:spPr>
            <a:xfrm>
              <a:off x="799894" y="3841475"/>
              <a:ext cx="6443131" cy="1174850"/>
            </a:xfrm>
            <a:prstGeom prst="rect">
              <a:avLst/>
            </a:prstGeom>
            <a:noFill/>
            <a:ln>
              <a:noFill/>
            </a:ln>
          </p:spPr>
        </p:pic>
        <p:sp>
          <p:nvSpPr>
            <p:cNvPr id="113" name="Google Shape;113;p18"/>
            <p:cNvSpPr txBox="1"/>
            <p:nvPr/>
          </p:nvSpPr>
          <p:spPr>
            <a:xfrm>
              <a:off x="1759663" y="3584375"/>
              <a:ext cx="16551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Times New Roman"/>
                  <a:ea typeface="Times New Roman"/>
                  <a:cs typeface="Times New Roman"/>
                  <a:sym typeface="Times New Roman"/>
                </a:rPr>
                <a:t>Population Dataframe</a:t>
              </a:r>
              <a:endParaRPr sz="1100">
                <a:solidFill>
                  <a:schemeClr val="accent3"/>
                </a:solidFill>
                <a:latin typeface="Times New Roman"/>
                <a:ea typeface="Times New Roman"/>
                <a:cs typeface="Times New Roman"/>
                <a:sym typeface="Times New Roman"/>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457200" y="365760"/>
            <a:ext cx="8082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Plots</a:t>
            </a:r>
            <a:endParaRPr b="1" sz="2000">
              <a:solidFill>
                <a:schemeClr val="dk1"/>
              </a:solidFill>
              <a:latin typeface="Times New Roman"/>
              <a:ea typeface="Times New Roman"/>
              <a:cs typeface="Times New Roman"/>
              <a:sym typeface="Times New Roman"/>
            </a:endParaRPr>
          </a:p>
        </p:txBody>
      </p:sp>
      <p:pic>
        <p:nvPicPr>
          <p:cNvPr id="119" name="Google Shape;119;p19"/>
          <p:cNvPicPr preferRelativeResize="0"/>
          <p:nvPr/>
        </p:nvPicPr>
        <p:blipFill>
          <a:blip r:embed="rId3">
            <a:alphaModFix/>
          </a:blip>
          <a:stretch>
            <a:fillRect/>
          </a:stretch>
        </p:blipFill>
        <p:spPr>
          <a:xfrm>
            <a:off x="457200" y="917250"/>
            <a:ext cx="3997800" cy="3858827"/>
          </a:xfrm>
          <a:prstGeom prst="rect">
            <a:avLst/>
          </a:prstGeom>
          <a:noFill/>
          <a:ln>
            <a:noFill/>
          </a:ln>
        </p:spPr>
      </p:pic>
      <p:pic>
        <p:nvPicPr>
          <p:cNvPr id="120" name="Google Shape;120;p19"/>
          <p:cNvPicPr preferRelativeResize="0"/>
          <p:nvPr/>
        </p:nvPicPr>
        <p:blipFill>
          <a:blip r:embed="rId4">
            <a:alphaModFix/>
          </a:blip>
          <a:stretch>
            <a:fillRect/>
          </a:stretch>
        </p:blipFill>
        <p:spPr>
          <a:xfrm>
            <a:off x="5141387" y="817098"/>
            <a:ext cx="3608425" cy="3861652"/>
          </a:xfrm>
          <a:prstGeom prst="rect">
            <a:avLst/>
          </a:prstGeom>
          <a:noFill/>
          <a:ln>
            <a:noFill/>
          </a:ln>
        </p:spPr>
      </p:pic>
      <p:sp>
        <p:nvSpPr>
          <p:cNvPr id="121" name="Google Shape;121;p19"/>
          <p:cNvSpPr txBox="1"/>
          <p:nvPr/>
        </p:nvSpPr>
        <p:spPr>
          <a:xfrm>
            <a:off x="1464000" y="533150"/>
            <a:ext cx="19842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Times New Roman"/>
                <a:ea typeface="Times New Roman"/>
                <a:cs typeface="Times New Roman"/>
                <a:sym typeface="Times New Roman"/>
              </a:rPr>
              <a:t>Charging Stations Distribution </a:t>
            </a:r>
            <a:endParaRPr sz="1100">
              <a:solidFill>
                <a:schemeClr val="accent3"/>
              </a:solidFill>
              <a:latin typeface="Times New Roman"/>
              <a:ea typeface="Times New Roman"/>
              <a:cs typeface="Times New Roman"/>
              <a:sym typeface="Times New Roman"/>
            </a:endParaRPr>
          </a:p>
        </p:txBody>
      </p:sp>
      <p:sp>
        <p:nvSpPr>
          <p:cNvPr id="122" name="Google Shape;122;p19"/>
          <p:cNvSpPr txBox="1"/>
          <p:nvPr/>
        </p:nvSpPr>
        <p:spPr>
          <a:xfrm>
            <a:off x="4801200" y="2342325"/>
            <a:ext cx="108900" cy="8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123" name="Google Shape;123;p19"/>
          <p:cNvSpPr txBox="1"/>
          <p:nvPr/>
        </p:nvSpPr>
        <p:spPr>
          <a:xfrm>
            <a:off x="6511350" y="533150"/>
            <a:ext cx="8685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Times New Roman"/>
                <a:ea typeface="Times New Roman"/>
                <a:cs typeface="Times New Roman"/>
                <a:sym typeface="Times New Roman"/>
              </a:rPr>
              <a:t>City Blocks</a:t>
            </a:r>
            <a:endParaRPr sz="1100">
              <a:solidFill>
                <a:schemeClr val="accent3"/>
              </a:solidFill>
              <a:latin typeface="Times New Roman"/>
              <a:ea typeface="Times New Roman"/>
              <a:cs typeface="Times New Roman"/>
              <a:sym typeface="Times New Roman"/>
            </a:endParaRPr>
          </a:p>
        </p:txBody>
      </p:sp>
      <p:pic>
        <p:nvPicPr>
          <p:cNvPr id="124" name="Google Shape;124;p19"/>
          <p:cNvPicPr preferRelativeResize="0"/>
          <p:nvPr/>
        </p:nvPicPr>
        <p:blipFill>
          <a:blip r:embed="rId5">
            <a:alphaModFix/>
          </a:blip>
          <a:stretch>
            <a:fillRect/>
          </a:stretch>
        </p:blipFill>
        <p:spPr>
          <a:xfrm>
            <a:off x="1265400" y="473947"/>
            <a:ext cx="6721350" cy="4547951"/>
          </a:xfrm>
          <a:prstGeom prst="rect">
            <a:avLst/>
          </a:prstGeom>
          <a:noFill/>
          <a:ln>
            <a:noFill/>
          </a:ln>
        </p:spPr>
      </p:pic>
      <p:pic>
        <p:nvPicPr>
          <p:cNvPr id="125" name="Google Shape;125;p19"/>
          <p:cNvPicPr preferRelativeResize="0"/>
          <p:nvPr/>
        </p:nvPicPr>
        <p:blipFill rotWithShape="1">
          <a:blip r:embed="rId6">
            <a:alphaModFix/>
          </a:blip>
          <a:srcRect b="0" l="0" r="0" t="19041"/>
          <a:stretch/>
        </p:blipFill>
        <p:spPr>
          <a:xfrm>
            <a:off x="2502138" y="1231321"/>
            <a:ext cx="4591425" cy="5389103"/>
          </a:xfrm>
          <a:prstGeom prst="rect">
            <a:avLst/>
          </a:prstGeom>
          <a:noFill/>
          <a:ln>
            <a:noFill/>
          </a:ln>
        </p:spPr>
      </p:pic>
      <p:sp>
        <p:nvSpPr>
          <p:cNvPr id="126" name="Google Shape;126;p19"/>
          <p:cNvSpPr txBox="1"/>
          <p:nvPr/>
        </p:nvSpPr>
        <p:spPr>
          <a:xfrm>
            <a:off x="3738525" y="205850"/>
            <a:ext cx="17751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Times New Roman"/>
                <a:ea typeface="Times New Roman"/>
                <a:cs typeface="Times New Roman"/>
                <a:sym typeface="Times New Roman"/>
              </a:rPr>
              <a:t>The U.S. Commuting Flows</a:t>
            </a:r>
            <a:r>
              <a:rPr lang="en" sz="1100">
                <a:solidFill>
                  <a:schemeClr val="accent3"/>
                </a:solidFill>
                <a:latin typeface="Times New Roman"/>
                <a:ea typeface="Times New Roman"/>
                <a:cs typeface="Times New Roman"/>
                <a:sym typeface="Times New Roman"/>
              </a:rPr>
              <a:t> </a:t>
            </a:r>
            <a:endParaRPr sz="1100">
              <a:solidFill>
                <a:schemeClr val="accent3"/>
              </a:solidFill>
              <a:latin typeface="Times New Roman"/>
              <a:ea typeface="Times New Roman"/>
              <a:cs typeface="Times New Roman"/>
              <a:sym typeface="Times New Roman"/>
            </a:endParaRPr>
          </a:p>
        </p:txBody>
      </p:sp>
      <p:sp>
        <p:nvSpPr>
          <p:cNvPr id="127" name="Google Shape;127;p19"/>
          <p:cNvSpPr txBox="1"/>
          <p:nvPr/>
        </p:nvSpPr>
        <p:spPr>
          <a:xfrm>
            <a:off x="3708675" y="205850"/>
            <a:ext cx="1834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3"/>
                </a:solidFill>
                <a:latin typeface="Times New Roman"/>
                <a:ea typeface="Times New Roman"/>
                <a:cs typeface="Times New Roman"/>
                <a:sym typeface="Times New Roman"/>
              </a:rPr>
              <a:t>Bay Area Commuting Flows</a:t>
            </a:r>
            <a:endParaRPr sz="1100">
              <a:solidFill>
                <a:schemeClr val="accent3"/>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ppt_w</p:attrName>
                                        </p:attrNameLst>
                                      </p:cBhvr>
                                      <p:tavLst>
                                        <p:tav fmla="" tm="0">
                                          <p:val>
                                            <p:strVal val="0"/>
                                          </p:val>
                                        </p:tav>
                                        <p:tav fmla="" tm="100000">
                                          <p:val>
                                            <p:strVal val="#ppt_w"/>
                                          </p:val>
                                        </p:tav>
                                      </p:tavLst>
                                    </p:anim>
                                    <p:anim calcmode="lin" valueType="num">
                                      <p:cBhvr additive="base">
                                        <p:cTn dur="1000"/>
                                        <p:tgtEl>
                                          <p:spTgt spid="12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ppt_w</p:attrName>
                                        </p:attrNameLst>
                                      </p:cBhvr>
                                      <p:tavLst>
                                        <p:tav fmla="" tm="0">
                                          <p:val>
                                            <p:strVal val="0"/>
                                          </p:val>
                                        </p:tav>
                                        <p:tav fmla="" tm="100000">
                                          <p:val>
                                            <p:strVal val="#ppt_w"/>
                                          </p:val>
                                        </p:tav>
                                      </p:tavLst>
                                    </p:anim>
                                    <p:anim calcmode="lin" valueType="num">
                                      <p:cBhvr additive="base">
                                        <p:cTn dur="1000"/>
                                        <p:tgtEl>
                                          <p:spTgt spid="12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0"/>
          <p:cNvPicPr preferRelativeResize="0"/>
          <p:nvPr/>
        </p:nvPicPr>
        <p:blipFill rotWithShape="1">
          <a:blip r:embed="rId3">
            <a:alphaModFix/>
          </a:blip>
          <a:srcRect b="0" l="4561" r="0" t="4561"/>
          <a:stretch/>
        </p:blipFill>
        <p:spPr>
          <a:xfrm>
            <a:off x="706950" y="837650"/>
            <a:ext cx="7884201" cy="3884350"/>
          </a:xfrm>
          <a:prstGeom prst="rect">
            <a:avLst/>
          </a:prstGeom>
          <a:noFill/>
          <a:ln>
            <a:noFill/>
          </a:ln>
        </p:spPr>
      </p:pic>
      <p:pic>
        <p:nvPicPr>
          <p:cNvPr id="133" name="Google Shape;133;p20"/>
          <p:cNvPicPr preferRelativeResize="0"/>
          <p:nvPr/>
        </p:nvPicPr>
        <p:blipFill rotWithShape="1">
          <a:blip r:embed="rId4">
            <a:alphaModFix/>
          </a:blip>
          <a:srcRect b="0" l="0" r="-210" t="0"/>
          <a:stretch/>
        </p:blipFill>
        <p:spPr>
          <a:xfrm>
            <a:off x="457200" y="837650"/>
            <a:ext cx="7884201" cy="3884350"/>
          </a:xfrm>
          <a:prstGeom prst="rect">
            <a:avLst/>
          </a:prstGeom>
          <a:noFill/>
          <a:ln>
            <a:noFill/>
          </a:ln>
        </p:spPr>
      </p:pic>
      <p:pic>
        <p:nvPicPr>
          <p:cNvPr id="134" name="Google Shape;134;p20"/>
          <p:cNvPicPr preferRelativeResize="0"/>
          <p:nvPr/>
        </p:nvPicPr>
        <p:blipFill>
          <a:blip r:embed="rId5">
            <a:alphaModFix/>
          </a:blip>
          <a:stretch>
            <a:fillRect/>
          </a:stretch>
        </p:blipFill>
        <p:spPr>
          <a:xfrm>
            <a:off x="458237" y="837650"/>
            <a:ext cx="7882127" cy="3884350"/>
          </a:xfrm>
          <a:prstGeom prst="rect">
            <a:avLst/>
          </a:prstGeom>
          <a:noFill/>
          <a:ln>
            <a:noFill/>
          </a:ln>
        </p:spPr>
      </p:pic>
      <p:sp>
        <p:nvSpPr>
          <p:cNvPr id="135" name="Google Shape;135;p20"/>
          <p:cNvSpPr txBox="1"/>
          <p:nvPr/>
        </p:nvSpPr>
        <p:spPr>
          <a:xfrm>
            <a:off x="457200" y="365760"/>
            <a:ext cx="30534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Visualizatio</a:t>
            </a:r>
            <a:r>
              <a:rPr b="1" lang="en" sz="2000">
                <a:solidFill>
                  <a:schemeClr val="dk1"/>
                </a:solidFill>
                <a:latin typeface="Times New Roman"/>
                <a:ea typeface="Times New Roman"/>
                <a:cs typeface="Times New Roman"/>
                <a:sym typeface="Times New Roman"/>
              </a:rPr>
              <a:t>n</a:t>
            </a:r>
            <a:endParaRPr b="1" sz="2000">
              <a:solidFill>
                <a:schemeClr val="dk1"/>
              </a:solidFill>
              <a:latin typeface="Times New Roman"/>
              <a:ea typeface="Times New Roman"/>
              <a:cs typeface="Times New Roman"/>
              <a:sym typeface="Times New Roman"/>
            </a:endParaRPr>
          </a:p>
        </p:txBody>
      </p:sp>
      <p:sp>
        <p:nvSpPr>
          <p:cNvPr id="136" name="Google Shape;136;p20"/>
          <p:cNvSpPr txBox="1"/>
          <p:nvPr/>
        </p:nvSpPr>
        <p:spPr>
          <a:xfrm>
            <a:off x="4285300" y="4794250"/>
            <a:ext cx="7275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City Blocks</a:t>
            </a:r>
            <a:endParaRPr sz="800">
              <a:solidFill>
                <a:schemeClr val="dk1"/>
              </a:solidFill>
              <a:latin typeface="Times New Roman"/>
              <a:ea typeface="Times New Roman"/>
              <a:cs typeface="Times New Roman"/>
              <a:sym typeface="Times New Roman"/>
            </a:endParaRPr>
          </a:p>
        </p:txBody>
      </p:sp>
      <p:sp>
        <p:nvSpPr>
          <p:cNvPr id="137" name="Google Shape;137;p20"/>
          <p:cNvSpPr txBox="1"/>
          <p:nvPr/>
        </p:nvSpPr>
        <p:spPr>
          <a:xfrm>
            <a:off x="3910000" y="4794250"/>
            <a:ext cx="14781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Charging Stations Distribution</a:t>
            </a:r>
            <a:endParaRPr sz="800">
              <a:solidFill>
                <a:schemeClr val="dk1"/>
              </a:solidFill>
              <a:latin typeface="Times New Roman"/>
              <a:ea typeface="Times New Roman"/>
              <a:cs typeface="Times New Roman"/>
              <a:sym typeface="Times New Roman"/>
            </a:endParaRPr>
          </a:p>
        </p:txBody>
      </p:sp>
      <p:sp>
        <p:nvSpPr>
          <p:cNvPr id="138" name="Google Shape;138;p20"/>
          <p:cNvSpPr txBox="1"/>
          <p:nvPr/>
        </p:nvSpPr>
        <p:spPr>
          <a:xfrm>
            <a:off x="4198150" y="4794250"/>
            <a:ext cx="9018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Commute Flows</a:t>
            </a:r>
            <a:endParaRPr sz="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nvSpPr>
        <p:spPr>
          <a:xfrm>
            <a:off x="457200" y="365760"/>
            <a:ext cx="19152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Get Closer!</a:t>
            </a:r>
            <a:endParaRPr b="1" sz="2000">
              <a:solidFill>
                <a:schemeClr val="dk1"/>
              </a:solidFill>
              <a:latin typeface="Times New Roman"/>
              <a:ea typeface="Times New Roman"/>
              <a:cs typeface="Times New Roman"/>
              <a:sym typeface="Times New Roman"/>
            </a:endParaRPr>
          </a:p>
        </p:txBody>
      </p:sp>
      <p:pic>
        <p:nvPicPr>
          <p:cNvPr id="144" name="Google Shape;144;p21"/>
          <p:cNvPicPr preferRelativeResize="0"/>
          <p:nvPr/>
        </p:nvPicPr>
        <p:blipFill>
          <a:blip r:embed="rId3">
            <a:alphaModFix/>
          </a:blip>
          <a:stretch>
            <a:fillRect/>
          </a:stretch>
        </p:blipFill>
        <p:spPr>
          <a:xfrm>
            <a:off x="305551" y="914775"/>
            <a:ext cx="8532904" cy="3893049"/>
          </a:xfrm>
          <a:prstGeom prst="rect">
            <a:avLst/>
          </a:prstGeom>
          <a:noFill/>
          <a:ln>
            <a:noFill/>
          </a:ln>
        </p:spPr>
      </p:pic>
      <p:pic>
        <p:nvPicPr>
          <p:cNvPr id="145" name="Google Shape;145;p21"/>
          <p:cNvPicPr preferRelativeResize="0"/>
          <p:nvPr/>
        </p:nvPicPr>
        <p:blipFill>
          <a:blip r:embed="rId4">
            <a:alphaModFix/>
          </a:blip>
          <a:stretch>
            <a:fillRect/>
          </a:stretch>
        </p:blipFill>
        <p:spPr>
          <a:xfrm>
            <a:off x="331350" y="914786"/>
            <a:ext cx="8481276" cy="3893051"/>
          </a:xfrm>
          <a:prstGeom prst="rect">
            <a:avLst/>
          </a:prstGeom>
          <a:noFill/>
          <a:ln>
            <a:noFill/>
          </a:ln>
        </p:spPr>
      </p:pic>
      <p:pic>
        <p:nvPicPr>
          <p:cNvPr id="146" name="Google Shape;146;p21"/>
          <p:cNvPicPr preferRelativeResize="0"/>
          <p:nvPr/>
        </p:nvPicPr>
        <p:blipFill>
          <a:blip r:embed="rId5">
            <a:alphaModFix/>
          </a:blip>
          <a:stretch>
            <a:fillRect/>
          </a:stretch>
        </p:blipFill>
        <p:spPr>
          <a:xfrm>
            <a:off x="331349" y="919567"/>
            <a:ext cx="8481276" cy="3883470"/>
          </a:xfrm>
          <a:prstGeom prst="rect">
            <a:avLst/>
          </a:prstGeom>
          <a:noFill/>
          <a:ln>
            <a:noFill/>
          </a:ln>
        </p:spPr>
      </p:pic>
      <p:sp>
        <p:nvSpPr>
          <p:cNvPr id="147" name="Google Shape;147;p21"/>
          <p:cNvSpPr txBox="1"/>
          <p:nvPr/>
        </p:nvSpPr>
        <p:spPr>
          <a:xfrm>
            <a:off x="3212538" y="4803050"/>
            <a:ext cx="27189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Bay Area Charging Station and Population Density Contrast</a:t>
            </a:r>
            <a:endParaRPr sz="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ppt_w</p:attrName>
                                        </p:attrNameLst>
                                      </p:cBhvr>
                                      <p:tavLst>
                                        <p:tav fmla="" tm="0">
                                          <p:val>
                                            <p:strVal val="0"/>
                                          </p:val>
                                        </p:tav>
                                        <p:tav fmla="" tm="100000">
                                          <p:val>
                                            <p:strVal val="#ppt_w"/>
                                          </p:val>
                                        </p:tav>
                                      </p:tavLst>
                                    </p:anim>
                                    <p:anim calcmode="lin" valueType="num">
                                      <p:cBhvr additive="base">
                                        <p:cTn dur="500"/>
                                        <p:tgtEl>
                                          <p:spTgt spid="1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300"/>
                                        <p:tgtEl>
                                          <p:spTgt spid="145"/>
                                        </p:tgtEl>
                                        <p:attrNameLst>
                                          <p:attrName>ppt_w</p:attrName>
                                        </p:attrNameLst>
                                      </p:cBhvr>
                                      <p:tavLst>
                                        <p:tav fmla="" tm="0">
                                          <p:val>
                                            <p:strVal val="0"/>
                                          </p:val>
                                        </p:tav>
                                        <p:tav fmla="" tm="100000">
                                          <p:val>
                                            <p:strVal val="#ppt_w"/>
                                          </p:val>
                                        </p:tav>
                                      </p:tavLst>
                                    </p:anim>
                                    <p:anim calcmode="lin" valueType="num">
                                      <p:cBhvr additive="base">
                                        <p:cTn dur="300"/>
                                        <p:tgtEl>
                                          <p:spTgt spid="14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300"/>
                                        <p:tgtEl>
                                          <p:spTgt spid="146"/>
                                        </p:tgtEl>
                                        <p:attrNameLst>
                                          <p:attrName>ppt_w</p:attrName>
                                        </p:attrNameLst>
                                      </p:cBhvr>
                                      <p:tavLst>
                                        <p:tav fmla="" tm="0">
                                          <p:val>
                                            <p:strVal val="0"/>
                                          </p:val>
                                        </p:tav>
                                        <p:tav fmla="" tm="100000">
                                          <p:val>
                                            <p:strVal val="#ppt_w"/>
                                          </p:val>
                                        </p:tav>
                                      </p:tavLst>
                                    </p:anim>
                                    <p:anim calcmode="lin" valueType="num">
                                      <p:cBhvr additive="base">
                                        <p:cTn dur="300"/>
                                        <p:tgtEl>
                                          <p:spTgt spid="1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